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2"/>
  </p:notesMasterIdLst>
  <p:sldIdLst>
    <p:sldId id="740" r:id="rId2"/>
    <p:sldId id="741" r:id="rId3"/>
    <p:sldId id="742" r:id="rId4"/>
    <p:sldId id="743" r:id="rId5"/>
    <p:sldId id="744" r:id="rId6"/>
    <p:sldId id="827" r:id="rId7"/>
    <p:sldId id="745" r:id="rId8"/>
    <p:sldId id="746" r:id="rId9"/>
    <p:sldId id="747" r:id="rId10"/>
    <p:sldId id="748" r:id="rId11"/>
    <p:sldId id="749" r:id="rId12"/>
    <p:sldId id="750" r:id="rId13"/>
    <p:sldId id="751" r:id="rId14"/>
    <p:sldId id="752" r:id="rId15"/>
    <p:sldId id="753" r:id="rId16"/>
    <p:sldId id="754" r:id="rId17"/>
    <p:sldId id="828" r:id="rId18"/>
    <p:sldId id="403" r:id="rId19"/>
    <p:sldId id="755" r:id="rId20"/>
    <p:sldId id="756" r:id="rId21"/>
    <p:sldId id="757" r:id="rId22"/>
    <p:sldId id="758" r:id="rId23"/>
    <p:sldId id="759" r:id="rId24"/>
    <p:sldId id="760" r:id="rId25"/>
    <p:sldId id="410" r:id="rId26"/>
    <p:sldId id="411" r:id="rId27"/>
    <p:sldId id="761" r:id="rId28"/>
    <p:sldId id="414" r:id="rId29"/>
    <p:sldId id="415" r:id="rId30"/>
    <p:sldId id="416" r:id="rId31"/>
    <p:sldId id="417" r:id="rId32"/>
    <p:sldId id="418" r:id="rId33"/>
    <p:sldId id="419" r:id="rId34"/>
    <p:sldId id="762" r:id="rId35"/>
    <p:sldId id="421" r:id="rId36"/>
    <p:sldId id="422" r:id="rId37"/>
    <p:sldId id="763" r:id="rId38"/>
    <p:sldId id="424" r:id="rId39"/>
    <p:sldId id="425" r:id="rId40"/>
    <p:sldId id="426" r:id="rId41"/>
    <p:sldId id="764" r:id="rId42"/>
    <p:sldId id="428" r:id="rId43"/>
    <p:sldId id="429" r:id="rId44"/>
    <p:sldId id="430" r:id="rId45"/>
    <p:sldId id="765" r:id="rId46"/>
    <p:sldId id="432" r:id="rId47"/>
    <p:sldId id="766" r:id="rId48"/>
    <p:sldId id="434" r:id="rId49"/>
    <p:sldId id="435" r:id="rId50"/>
    <p:sldId id="767" r:id="rId51"/>
    <p:sldId id="768" r:id="rId52"/>
    <p:sldId id="438" r:id="rId53"/>
    <p:sldId id="769" r:id="rId54"/>
    <p:sldId id="440" r:id="rId55"/>
    <p:sldId id="770" r:id="rId56"/>
    <p:sldId id="442" r:id="rId57"/>
    <p:sldId id="443" r:id="rId58"/>
    <p:sldId id="444" r:id="rId59"/>
    <p:sldId id="445" r:id="rId60"/>
    <p:sldId id="446" r:id="rId61"/>
    <p:sldId id="447" r:id="rId62"/>
    <p:sldId id="448" r:id="rId63"/>
    <p:sldId id="449" r:id="rId64"/>
    <p:sldId id="450" r:id="rId65"/>
    <p:sldId id="771" r:id="rId66"/>
    <p:sldId id="452" r:id="rId67"/>
    <p:sldId id="772" r:id="rId68"/>
    <p:sldId id="773" r:id="rId69"/>
    <p:sldId id="455" r:id="rId70"/>
    <p:sldId id="774" r:id="rId71"/>
    <p:sldId id="775" r:id="rId72"/>
    <p:sldId id="458" r:id="rId73"/>
    <p:sldId id="776" r:id="rId74"/>
    <p:sldId id="777" r:id="rId75"/>
    <p:sldId id="778" r:id="rId76"/>
    <p:sldId id="462" r:id="rId77"/>
    <p:sldId id="779" r:id="rId78"/>
    <p:sldId id="780" r:id="rId79"/>
    <p:sldId id="781" r:id="rId80"/>
    <p:sldId id="782"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varScale="1">
        <p:scale>
          <a:sx n="109" d="100"/>
          <a:sy n="109" d="100"/>
        </p:scale>
        <p:origin x="2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63790B-940E-4F54-BF6D-923B9006C7DE}" type="datetimeFigureOut">
              <a:rPr lang="en-US" smtClean="0"/>
              <a:t>8/30/2022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7B014D-D8FC-4090-BD50-CBEF6D4D2CB1}" type="slidenum">
              <a:rPr lang="en-US" smtClean="0"/>
              <a:t>‹#›</a:t>
            </a:fld>
            <a:endParaRPr lang="en-US"/>
          </a:p>
        </p:txBody>
      </p:sp>
    </p:spTree>
    <p:extLst>
      <p:ext uri="{BB962C8B-B14F-4D97-AF65-F5344CB8AC3E}">
        <p14:creationId xmlns:p14="http://schemas.microsoft.com/office/powerpoint/2010/main" val="2265236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58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02BFB16E-C91F-4A6E-8083-BDFED0F14066}" type="slidenum">
              <a:rPr lang="en-US" smtClean="0"/>
              <a:pPr eaLnBrk="1" hangingPunct="1"/>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Slide Image Placeholder 1"/>
          <p:cNvSpPr>
            <a:spLocks noGrp="1" noRot="1" noChangeAspect="1" noTextEdit="1"/>
          </p:cNvSpPr>
          <p:nvPr>
            <p:ph type="sldImg"/>
          </p:nvPr>
        </p:nvSpPr>
        <p:spPr>
          <a:ln/>
        </p:spPr>
      </p:sp>
      <p:sp>
        <p:nvSpPr>
          <p:cNvPr id="3450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50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61B6B55D-1CCB-453E-AA83-AD0CF7B41F54}" type="slidenum">
              <a:rPr lang="en-US" smtClean="0"/>
              <a:pPr eaLnBrk="1" hangingPunct="1"/>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Slide Image Placeholder 1"/>
          <p:cNvSpPr>
            <a:spLocks noGrp="1" noRot="1" noChangeAspect="1" noTextEdit="1"/>
          </p:cNvSpPr>
          <p:nvPr>
            <p:ph type="sldImg"/>
          </p:nvPr>
        </p:nvSpPr>
        <p:spPr>
          <a:ln/>
        </p:spPr>
      </p:sp>
      <p:sp>
        <p:nvSpPr>
          <p:cNvPr id="3461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61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F7C9749B-8DF8-4D0C-9DF6-09FA76F1E797}" type="slidenum">
              <a:rPr lang="en-US" smtClean="0"/>
              <a:pPr eaLnBrk="1" hangingPunct="1"/>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Slide Image Placeholder 1"/>
          <p:cNvSpPr>
            <a:spLocks noGrp="1" noRot="1" noChangeAspect="1" noTextEdit="1"/>
          </p:cNvSpPr>
          <p:nvPr>
            <p:ph type="sldImg"/>
          </p:nvPr>
        </p:nvSpPr>
        <p:spPr>
          <a:ln/>
        </p:spPr>
      </p:sp>
      <p:sp>
        <p:nvSpPr>
          <p:cNvPr id="3471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71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011882BF-424F-4EE1-96CD-924B5F10AACF}" type="slidenum">
              <a:rPr lang="en-US" smtClean="0"/>
              <a:pPr eaLnBrk="1" hangingPunct="1"/>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Slide Image Placeholder 1"/>
          <p:cNvSpPr>
            <a:spLocks noGrp="1" noRot="1" noChangeAspect="1" noTextEdit="1"/>
          </p:cNvSpPr>
          <p:nvPr>
            <p:ph type="sldImg"/>
          </p:nvPr>
        </p:nvSpPr>
        <p:spPr>
          <a:ln/>
        </p:spPr>
      </p:sp>
      <p:sp>
        <p:nvSpPr>
          <p:cNvPr id="3481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81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BC2F1282-FB04-4C9A-8C3E-6C7D27A9B00C}" type="slidenum">
              <a:rPr lang="en-US" smtClean="0"/>
              <a:pPr eaLnBrk="1" hangingPunct="1"/>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Slide Image Placeholder 1"/>
          <p:cNvSpPr>
            <a:spLocks noGrp="1" noRot="1" noChangeAspect="1" noTextEdit="1"/>
          </p:cNvSpPr>
          <p:nvPr>
            <p:ph type="sldImg"/>
          </p:nvPr>
        </p:nvSpPr>
        <p:spPr>
          <a:ln/>
        </p:spPr>
      </p:sp>
      <p:sp>
        <p:nvSpPr>
          <p:cNvPr id="3491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91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604EC66D-A118-469E-AF63-CCFDE5420EAC}" type="slidenum">
              <a:rPr lang="en-US" smtClean="0"/>
              <a:pPr eaLnBrk="1" hangingPunct="1"/>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Slide Image Placeholder 1"/>
          <p:cNvSpPr>
            <a:spLocks noGrp="1" noRot="1" noChangeAspect="1" noTextEdit="1"/>
          </p:cNvSpPr>
          <p:nvPr>
            <p:ph type="sldImg"/>
          </p:nvPr>
        </p:nvSpPr>
        <p:spPr>
          <a:ln/>
        </p:spPr>
      </p:sp>
      <p:sp>
        <p:nvSpPr>
          <p:cNvPr id="3368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69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3D650A87-4079-4624-9947-982976479E1F}" type="slidenum">
              <a:rPr lang="en-US" smtClean="0"/>
              <a:pPr eaLnBrk="1" hangingPunct="1"/>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Slide Image Placeholder 1"/>
          <p:cNvSpPr>
            <a:spLocks noGrp="1" noRot="1" noChangeAspect="1" noTextEdit="1"/>
          </p:cNvSpPr>
          <p:nvPr>
            <p:ph type="sldImg"/>
          </p:nvPr>
        </p:nvSpPr>
        <p:spPr>
          <a:ln/>
        </p:spPr>
      </p:sp>
      <p:sp>
        <p:nvSpPr>
          <p:cNvPr id="3379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79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AE4A7420-F125-4E3C-A70C-0BF7A8CEEE63}" type="slidenum">
              <a:rPr lang="en-US" smtClean="0"/>
              <a:pPr eaLnBrk="1" hangingPunct="1"/>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a:ln/>
        </p:spPr>
      </p:sp>
      <p:sp>
        <p:nvSpPr>
          <p:cNvPr id="3389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89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4CED13A2-8B45-4449-9358-BADCA9593F9C}" type="slidenum">
              <a:rPr lang="en-US" smtClean="0"/>
              <a:pPr eaLnBrk="1" hangingPunct="1"/>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Slide Image Placeholder 1"/>
          <p:cNvSpPr>
            <a:spLocks noGrp="1" noRot="1" noChangeAspect="1" noTextEdit="1"/>
          </p:cNvSpPr>
          <p:nvPr>
            <p:ph type="sldImg"/>
          </p:nvPr>
        </p:nvSpPr>
        <p:spPr>
          <a:ln/>
        </p:spPr>
      </p:sp>
      <p:sp>
        <p:nvSpPr>
          <p:cNvPr id="3399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99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79F052E4-555F-4700-9D2E-110BD412C8C7}" type="slidenum">
              <a:rPr lang="en-US" smtClean="0"/>
              <a:pPr eaLnBrk="1" hangingPunct="1"/>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Slide Image Placeholder 1"/>
          <p:cNvSpPr>
            <a:spLocks noGrp="1" noRot="1" noChangeAspect="1" noTextEdit="1"/>
          </p:cNvSpPr>
          <p:nvPr>
            <p:ph type="sldImg"/>
          </p:nvPr>
        </p:nvSpPr>
        <p:spPr>
          <a:ln/>
        </p:spPr>
      </p:sp>
      <p:sp>
        <p:nvSpPr>
          <p:cNvPr id="3409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09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C3EC413D-C21D-4B1C-9C75-935BD2DB826F}" type="slidenum">
              <a:rPr lang="en-US" smtClean="0"/>
              <a:pPr eaLnBrk="1" hangingPunct="1"/>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Slide Image Placeholder 1"/>
          <p:cNvSpPr>
            <a:spLocks noGrp="1" noRot="1" noChangeAspect="1" noTextEdit="1"/>
          </p:cNvSpPr>
          <p:nvPr>
            <p:ph type="sldImg"/>
          </p:nvPr>
        </p:nvSpPr>
        <p:spPr>
          <a:ln/>
        </p:spPr>
      </p:sp>
      <p:sp>
        <p:nvSpPr>
          <p:cNvPr id="3420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20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08B3FD79-B055-4A8D-8A6E-8E77ABB9D402}" type="slidenum">
              <a:rPr lang="en-US" smtClean="0"/>
              <a:pPr eaLnBrk="1" hangingPunct="1"/>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Slide Image Placeholder 1"/>
          <p:cNvSpPr>
            <a:spLocks noGrp="1" noRot="1" noChangeAspect="1" noTextEdit="1"/>
          </p:cNvSpPr>
          <p:nvPr>
            <p:ph type="sldImg"/>
          </p:nvPr>
        </p:nvSpPr>
        <p:spPr>
          <a:ln/>
        </p:spPr>
      </p:sp>
      <p:sp>
        <p:nvSpPr>
          <p:cNvPr id="3430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30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C58F17F2-A99E-4EA7-800F-8374EA17F587}" type="slidenum">
              <a:rPr lang="en-US" smtClean="0"/>
              <a:pPr eaLnBrk="1" hangingPunct="1"/>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Slide Image Placeholder 1"/>
          <p:cNvSpPr>
            <a:spLocks noGrp="1" noRot="1" noChangeAspect="1" noTextEdit="1"/>
          </p:cNvSpPr>
          <p:nvPr>
            <p:ph type="sldImg"/>
          </p:nvPr>
        </p:nvSpPr>
        <p:spPr>
          <a:ln/>
        </p:spPr>
      </p:sp>
      <p:sp>
        <p:nvSpPr>
          <p:cNvPr id="3440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440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6E2E9F85-9925-4BFB-9B19-8A2A0F7AFFE8}" type="slidenum">
              <a:rPr lang="en-US" smtClean="0"/>
              <a:pPr eaLnBrk="1" hangingPunct="1"/>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524578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F:\keebler_logo_final.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52001" y="5943601"/>
            <a:ext cx="212301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0" y="6559550"/>
            <a:ext cx="3575051"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00" b="1" i="0" u="none" strike="noStrike" kern="1200" cap="none" spc="0" normalizeH="0" baseline="0" noProof="0" dirty="0">
                <a:ln>
                  <a:noFill/>
                </a:ln>
                <a:solidFill>
                  <a:prstClr val="black"/>
                </a:solidFill>
                <a:effectLst/>
                <a:uLnTx/>
                <a:uFillTx/>
                <a:latin typeface="Arial" charset="0"/>
                <a:ea typeface="+mn-ea"/>
                <a:cs typeface="Arial" charset="0"/>
              </a:rPr>
              <a:t>© 2013 </a:t>
            </a:r>
            <a:r>
              <a:rPr kumimoji="0" lang="en-US" sz="700" b="0" i="0" u="none" strike="noStrike" kern="1200" cap="none" spc="0" normalizeH="0" baseline="0" noProof="0" dirty="0">
                <a:ln>
                  <a:noFill/>
                </a:ln>
                <a:solidFill>
                  <a:prstClr val="black"/>
                </a:solidFill>
                <a:effectLst/>
                <a:uLnTx/>
                <a:uFillTx/>
                <a:latin typeface="Arial" charset="0"/>
                <a:ea typeface="+mn-ea"/>
                <a:cs typeface="Arial" charset="0"/>
              </a:rPr>
              <a:t>Keebler Tax and Wealth Education, LLP</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Arial" charset="0"/>
                <a:ea typeface="+mn-ea"/>
                <a:cs typeface="Arial" charset="0"/>
              </a:rPr>
              <a:t>All Rights Reserved</a:t>
            </a:r>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324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24771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628" y="2747963"/>
            <a:ext cx="10363200" cy="1362075"/>
          </a:xfrm>
        </p:spPr>
        <p:txBody>
          <a:bodyPr anchor="ctr"/>
          <a:lstStyle>
            <a:lvl1pPr algn="ctr">
              <a:defRPr sz="4000" b="1" cap="all"/>
            </a:lvl1pPr>
          </a:lstStyle>
          <a:p>
            <a:r>
              <a:rPr lang="en-US" dirty="0"/>
              <a:t>Click to edit Master title style</a:t>
            </a:r>
          </a:p>
        </p:txBody>
      </p:sp>
    </p:spTree>
    <p:extLst>
      <p:ext uri="{BB962C8B-B14F-4D97-AF65-F5344CB8AC3E}">
        <p14:creationId xmlns:p14="http://schemas.microsoft.com/office/powerpoint/2010/main" val="2517060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685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F:\keebler_logo_final.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52001" y="5943601"/>
            <a:ext cx="212301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74933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F:\keebler_logo_final.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52001" y="5943601"/>
            <a:ext cx="212301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4486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F:\keebler_logo_final.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52001" y="5943601"/>
            <a:ext cx="2123017"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4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5070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1745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3"/>
          <p:cNvSpPr>
            <a:spLocks noChangeArrowheads="1"/>
          </p:cNvSpPr>
          <p:nvPr/>
        </p:nvSpPr>
        <p:spPr bwMode="auto">
          <a:xfrm>
            <a:off x="8405285" y="5867400"/>
            <a:ext cx="358351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a:ln>
                  <a:noFill/>
                </a:ln>
                <a:solidFill>
                  <a:prstClr val="black"/>
                </a:solidFill>
                <a:effectLst/>
                <a:uLnTx/>
                <a:uFillTx/>
                <a:latin typeface="Arial" charset="0"/>
                <a:ea typeface="+mn-ea"/>
                <a:cs typeface="Arial" charset="0"/>
              </a:rPr>
              <a:t>Presented by:</a:t>
            </a:r>
            <a:br>
              <a:rPr kumimoji="0" lang="en-US" sz="1000" b="1"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Robert S. Keebler, CPA, MST, AEP</a:t>
            </a:r>
            <a:br>
              <a:rPr kumimoji="0" lang="en-US" sz="1000" b="0"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920 593 1700</a:t>
            </a:r>
            <a:br>
              <a:rPr kumimoji="0" lang="en-US" sz="1000" b="0"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robert.keebler@keeblerandassociates.com</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1596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3"/>
          <p:cNvSpPr>
            <a:spLocks noChangeArrowheads="1"/>
          </p:cNvSpPr>
          <p:nvPr/>
        </p:nvSpPr>
        <p:spPr bwMode="auto">
          <a:xfrm>
            <a:off x="8405285" y="5867400"/>
            <a:ext cx="358351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a:ln>
                  <a:noFill/>
                </a:ln>
                <a:solidFill>
                  <a:prstClr val="black"/>
                </a:solidFill>
                <a:effectLst/>
                <a:uLnTx/>
                <a:uFillTx/>
                <a:latin typeface="Arial" charset="0"/>
                <a:ea typeface="+mn-ea"/>
                <a:cs typeface="Arial" charset="0"/>
              </a:rPr>
              <a:t>Presented by:</a:t>
            </a:r>
            <a:br>
              <a:rPr kumimoji="0" lang="en-US" sz="1000" b="1"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Robert S. Keebler, CPA, MST, AEP</a:t>
            </a:r>
            <a:br>
              <a:rPr kumimoji="0" lang="en-US" sz="1000" b="0"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920 593 1700</a:t>
            </a:r>
            <a:br>
              <a:rPr kumimoji="0" lang="en-US" sz="1000" b="0" i="0" u="none" strike="noStrike" kern="1200" cap="none" spc="0" normalizeH="0" baseline="0" noProof="0">
                <a:ln>
                  <a:noFill/>
                </a:ln>
                <a:solidFill>
                  <a:prstClr val="black"/>
                </a:solidFill>
                <a:effectLst/>
                <a:uLnTx/>
                <a:uFillTx/>
                <a:latin typeface="Arial" charset="0"/>
                <a:ea typeface="+mn-ea"/>
                <a:cs typeface="Arial" charset="0"/>
              </a:rPr>
            </a:br>
            <a:r>
              <a:rPr kumimoji="0" lang="en-US" sz="1000" b="0" i="0" u="none" strike="noStrike" kern="1200" cap="none" spc="0" normalizeH="0" baseline="0" noProof="0">
                <a:ln>
                  <a:noFill/>
                </a:ln>
                <a:solidFill>
                  <a:prstClr val="black"/>
                </a:solidFill>
                <a:effectLst/>
                <a:uLnTx/>
                <a:uFillTx/>
                <a:latin typeface="Arial" charset="0"/>
                <a:ea typeface="+mn-ea"/>
                <a:cs typeface="Arial" charset="0"/>
              </a:rPr>
              <a:t>robert.keebler@keeblerandassociates.com</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5773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5"/>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0407651" y="6283325"/>
            <a:ext cx="1678516"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0" y="0"/>
            <a:ext cx="121920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0" y="6858000"/>
            <a:ext cx="12192000" cy="0"/>
          </a:xfrm>
          <a:prstGeom prst="line">
            <a:avLst/>
          </a:prstGeom>
        </p:spPr>
        <p:style>
          <a:lnRef idx="3">
            <a:schemeClr val="accent1"/>
          </a:lnRef>
          <a:fillRef idx="0">
            <a:schemeClr val="accent1"/>
          </a:fillRef>
          <a:effectRef idx="2">
            <a:schemeClr val="accent1"/>
          </a:effectRef>
          <a:fontRef idx="minor">
            <a:schemeClr val="tx1"/>
          </a:fontRef>
        </p:style>
      </p:cxnSp>
      <p:sp>
        <p:nvSpPr>
          <p:cNvPr id="2055" name="TextBox 14"/>
          <p:cNvSpPr txBox="1">
            <a:spLocks noChangeArrowheads="1"/>
          </p:cNvSpPr>
          <p:nvPr/>
        </p:nvSpPr>
        <p:spPr bwMode="auto">
          <a:xfrm>
            <a:off x="-27517" y="6423025"/>
            <a:ext cx="23342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2042"/>
                </a:solidFill>
                <a:latin typeface="Arial" charset="0"/>
              </a:defRPr>
            </a:lvl1pPr>
            <a:lvl2pPr marL="742950" indent="-285750">
              <a:defRPr>
                <a:solidFill>
                  <a:srgbClr val="002042"/>
                </a:solidFill>
                <a:latin typeface="Arial" charset="0"/>
              </a:defRPr>
            </a:lvl2pPr>
            <a:lvl3pPr marL="1143000" indent="-228600">
              <a:defRPr>
                <a:solidFill>
                  <a:srgbClr val="002042"/>
                </a:solidFill>
                <a:latin typeface="Arial" charset="0"/>
              </a:defRPr>
            </a:lvl3pPr>
            <a:lvl4pPr marL="1600200" indent="-228600">
              <a:defRPr>
                <a:solidFill>
                  <a:srgbClr val="002042"/>
                </a:solidFill>
                <a:latin typeface="Arial" charset="0"/>
              </a:defRPr>
            </a:lvl4pPr>
            <a:lvl5pPr marL="2057400" indent="-228600">
              <a:defRPr>
                <a:solidFill>
                  <a:srgbClr val="002042"/>
                </a:solidFill>
                <a:latin typeface="Arial" charset="0"/>
              </a:defRPr>
            </a:lvl5pPr>
            <a:lvl6pPr marL="2514600" indent="-228600" eaLnBrk="0" fontAlgn="base" hangingPunct="0">
              <a:spcBef>
                <a:spcPct val="0"/>
              </a:spcBef>
              <a:spcAft>
                <a:spcPct val="0"/>
              </a:spcAft>
              <a:defRPr>
                <a:solidFill>
                  <a:srgbClr val="002042"/>
                </a:solidFill>
                <a:latin typeface="Arial" charset="0"/>
              </a:defRPr>
            </a:lvl6pPr>
            <a:lvl7pPr marL="2971800" indent="-228600" eaLnBrk="0" fontAlgn="base" hangingPunct="0">
              <a:spcBef>
                <a:spcPct val="0"/>
              </a:spcBef>
              <a:spcAft>
                <a:spcPct val="0"/>
              </a:spcAft>
              <a:defRPr>
                <a:solidFill>
                  <a:srgbClr val="002042"/>
                </a:solidFill>
                <a:latin typeface="Arial" charset="0"/>
              </a:defRPr>
            </a:lvl7pPr>
            <a:lvl8pPr marL="3429000" indent="-228600" eaLnBrk="0" fontAlgn="base" hangingPunct="0">
              <a:spcBef>
                <a:spcPct val="0"/>
              </a:spcBef>
              <a:spcAft>
                <a:spcPct val="0"/>
              </a:spcAft>
              <a:defRPr>
                <a:solidFill>
                  <a:srgbClr val="002042"/>
                </a:solidFill>
                <a:latin typeface="Arial" charset="0"/>
              </a:defRPr>
            </a:lvl8pPr>
            <a:lvl9pPr marL="3886200" indent="-228600" eaLnBrk="0" fontAlgn="base" hangingPunct="0">
              <a:spcBef>
                <a:spcPct val="0"/>
              </a:spcBef>
              <a:spcAft>
                <a:spcPct val="0"/>
              </a:spcAft>
              <a:defRPr>
                <a:solidFill>
                  <a:srgbClr val="00204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7F7F7F"/>
                </a:solidFill>
                <a:effectLst/>
                <a:uLnTx/>
                <a:uFillTx/>
                <a:latin typeface="Arial" charset="0"/>
                <a:ea typeface="+mn-ea"/>
                <a:cs typeface="Arial" charset="0"/>
              </a:rPr>
              <a:t>© 2011-2015 Keebler Tax &amp; Wealth Education.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7F7F7F"/>
                </a:solidFill>
                <a:effectLst/>
                <a:uLnTx/>
                <a:uFillTx/>
                <a:latin typeface="Arial" charset="0"/>
                <a:ea typeface="+mn-ea"/>
                <a:cs typeface="Arial" charset="0"/>
              </a:rPr>
              <a:t>All Rights Reserved</a:t>
            </a:r>
          </a:p>
        </p:txBody>
      </p:sp>
      <p:sp>
        <p:nvSpPr>
          <p:cNvPr id="2056" name="TextBox 15"/>
          <p:cNvSpPr txBox="1">
            <a:spLocks noChangeArrowheads="1"/>
          </p:cNvSpPr>
          <p:nvPr/>
        </p:nvSpPr>
        <p:spPr bwMode="auto">
          <a:xfrm>
            <a:off x="5636685" y="6515101"/>
            <a:ext cx="91863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2042"/>
                </a:solidFill>
                <a:latin typeface="Arial" charset="0"/>
              </a:defRPr>
            </a:lvl1pPr>
            <a:lvl2pPr marL="742950" indent="-285750">
              <a:defRPr>
                <a:solidFill>
                  <a:srgbClr val="002042"/>
                </a:solidFill>
                <a:latin typeface="Arial" charset="0"/>
              </a:defRPr>
            </a:lvl2pPr>
            <a:lvl3pPr marL="1143000" indent="-228600">
              <a:defRPr>
                <a:solidFill>
                  <a:srgbClr val="002042"/>
                </a:solidFill>
                <a:latin typeface="Arial" charset="0"/>
              </a:defRPr>
            </a:lvl3pPr>
            <a:lvl4pPr marL="1600200" indent="-228600">
              <a:defRPr>
                <a:solidFill>
                  <a:srgbClr val="002042"/>
                </a:solidFill>
                <a:latin typeface="Arial" charset="0"/>
              </a:defRPr>
            </a:lvl4pPr>
            <a:lvl5pPr marL="2057400" indent="-228600">
              <a:defRPr>
                <a:solidFill>
                  <a:srgbClr val="002042"/>
                </a:solidFill>
                <a:latin typeface="Arial" charset="0"/>
              </a:defRPr>
            </a:lvl5pPr>
            <a:lvl6pPr marL="2514600" indent="-228600" eaLnBrk="0" fontAlgn="base" hangingPunct="0">
              <a:spcBef>
                <a:spcPct val="0"/>
              </a:spcBef>
              <a:spcAft>
                <a:spcPct val="0"/>
              </a:spcAft>
              <a:defRPr>
                <a:solidFill>
                  <a:srgbClr val="002042"/>
                </a:solidFill>
                <a:latin typeface="Arial" charset="0"/>
              </a:defRPr>
            </a:lvl6pPr>
            <a:lvl7pPr marL="2971800" indent="-228600" eaLnBrk="0" fontAlgn="base" hangingPunct="0">
              <a:spcBef>
                <a:spcPct val="0"/>
              </a:spcBef>
              <a:spcAft>
                <a:spcPct val="0"/>
              </a:spcAft>
              <a:defRPr>
                <a:solidFill>
                  <a:srgbClr val="002042"/>
                </a:solidFill>
                <a:latin typeface="Arial" charset="0"/>
              </a:defRPr>
            </a:lvl7pPr>
            <a:lvl8pPr marL="3429000" indent="-228600" eaLnBrk="0" fontAlgn="base" hangingPunct="0">
              <a:spcBef>
                <a:spcPct val="0"/>
              </a:spcBef>
              <a:spcAft>
                <a:spcPct val="0"/>
              </a:spcAft>
              <a:defRPr>
                <a:solidFill>
                  <a:srgbClr val="002042"/>
                </a:solidFill>
                <a:latin typeface="Arial" charset="0"/>
              </a:defRPr>
            </a:lvl8pPr>
            <a:lvl9pPr marL="3886200" indent="-228600" eaLnBrk="0" fontAlgn="base" hangingPunct="0">
              <a:spcBef>
                <a:spcPct val="0"/>
              </a:spcBef>
              <a:spcAft>
                <a:spcPct val="0"/>
              </a:spcAft>
              <a:defRPr>
                <a:solidFill>
                  <a:srgbClr val="002042"/>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B3101B72-1A83-4CE2-8025-76D0A4715844}" type="slidenum">
              <a:rPr kumimoji="0" lang="en-US" sz="1200" b="1"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1"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225302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2.bin"/><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3" Type="http://schemas.openxmlformats.org/officeDocument/2006/relationships/oleObject" Target="../embeddings/oleObject12.bin"/><Relationship Id="rId18" Type="http://schemas.openxmlformats.org/officeDocument/2006/relationships/image" Target="../media/image8.wmf"/><Relationship Id="rId26" Type="http://schemas.openxmlformats.org/officeDocument/2006/relationships/oleObject" Target="../embeddings/oleObject20.bin"/><Relationship Id="rId39" Type="http://schemas.openxmlformats.org/officeDocument/2006/relationships/oleObject" Target="../embeddings/oleObject32.bin"/><Relationship Id="rId3" Type="http://schemas.openxmlformats.org/officeDocument/2006/relationships/image" Target="../media/image5.wmf"/><Relationship Id="rId21" Type="http://schemas.openxmlformats.org/officeDocument/2006/relationships/oleObject" Target="../embeddings/oleObject17.bin"/><Relationship Id="rId34" Type="http://schemas.openxmlformats.org/officeDocument/2006/relationships/oleObject" Target="../embeddings/oleObject27.bin"/><Relationship Id="rId42" Type="http://schemas.openxmlformats.org/officeDocument/2006/relationships/image" Target="../media/image14.wmf"/><Relationship Id="rId47" Type="http://schemas.openxmlformats.org/officeDocument/2006/relationships/oleObject" Target="../embeddings/oleObject36.bin"/><Relationship Id="rId50" Type="http://schemas.openxmlformats.org/officeDocument/2006/relationships/image" Target="../media/image18.wmf"/><Relationship Id="rId7" Type="http://schemas.openxmlformats.org/officeDocument/2006/relationships/oleObject" Target="../embeddings/oleObject7.bin"/><Relationship Id="rId12" Type="http://schemas.openxmlformats.org/officeDocument/2006/relationships/oleObject" Target="../embeddings/oleObject11.bin"/><Relationship Id="rId17" Type="http://schemas.openxmlformats.org/officeDocument/2006/relationships/oleObject" Target="../embeddings/oleObject15.bin"/><Relationship Id="rId25" Type="http://schemas.openxmlformats.org/officeDocument/2006/relationships/oleObject" Target="../embeddings/oleObject19.bin"/><Relationship Id="rId33" Type="http://schemas.openxmlformats.org/officeDocument/2006/relationships/oleObject" Target="../embeddings/oleObject26.bin"/><Relationship Id="rId38" Type="http://schemas.openxmlformats.org/officeDocument/2006/relationships/oleObject" Target="../embeddings/oleObject31.bin"/><Relationship Id="rId46" Type="http://schemas.openxmlformats.org/officeDocument/2006/relationships/image" Target="../media/image16.wmf"/><Relationship Id="rId2" Type="http://schemas.openxmlformats.org/officeDocument/2006/relationships/oleObject" Target="../embeddings/oleObject3.bin"/><Relationship Id="rId16" Type="http://schemas.openxmlformats.org/officeDocument/2006/relationships/image" Target="../media/image7.wmf"/><Relationship Id="rId20" Type="http://schemas.openxmlformats.org/officeDocument/2006/relationships/image" Target="../media/image9.wmf"/><Relationship Id="rId29" Type="http://schemas.openxmlformats.org/officeDocument/2006/relationships/oleObject" Target="../embeddings/oleObject23.bin"/><Relationship Id="rId41" Type="http://schemas.openxmlformats.org/officeDocument/2006/relationships/oleObject" Target="../embeddings/oleObject33.bin"/><Relationship Id="rId1" Type="http://schemas.openxmlformats.org/officeDocument/2006/relationships/slideLayout" Target="../slideLayouts/slideLayout6.xml"/><Relationship Id="rId6" Type="http://schemas.openxmlformats.org/officeDocument/2006/relationships/oleObject" Target="../embeddings/oleObject6.bin"/><Relationship Id="rId11" Type="http://schemas.openxmlformats.org/officeDocument/2006/relationships/oleObject" Target="../embeddings/oleObject10.bin"/><Relationship Id="rId24" Type="http://schemas.openxmlformats.org/officeDocument/2006/relationships/image" Target="../media/image11.wmf"/><Relationship Id="rId32" Type="http://schemas.openxmlformats.org/officeDocument/2006/relationships/image" Target="../media/image12.wmf"/><Relationship Id="rId37" Type="http://schemas.openxmlformats.org/officeDocument/2006/relationships/oleObject" Target="../embeddings/oleObject30.bin"/><Relationship Id="rId40" Type="http://schemas.openxmlformats.org/officeDocument/2006/relationships/image" Target="../media/image13.wmf"/><Relationship Id="rId45" Type="http://schemas.openxmlformats.org/officeDocument/2006/relationships/oleObject" Target="../embeddings/oleObject35.bin"/><Relationship Id="rId5" Type="http://schemas.openxmlformats.org/officeDocument/2006/relationships/oleObject" Target="../embeddings/oleObject5.bin"/><Relationship Id="rId15" Type="http://schemas.openxmlformats.org/officeDocument/2006/relationships/oleObject" Target="../embeddings/oleObject14.bin"/><Relationship Id="rId23" Type="http://schemas.openxmlformats.org/officeDocument/2006/relationships/oleObject" Target="../embeddings/oleObject18.bin"/><Relationship Id="rId28" Type="http://schemas.openxmlformats.org/officeDocument/2006/relationships/oleObject" Target="../embeddings/oleObject22.bin"/><Relationship Id="rId36" Type="http://schemas.openxmlformats.org/officeDocument/2006/relationships/oleObject" Target="../embeddings/oleObject29.bin"/><Relationship Id="rId49" Type="http://schemas.openxmlformats.org/officeDocument/2006/relationships/oleObject" Target="../embeddings/oleObject37.bin"/><Relationship Id="rId10" Type="http://schemas.openxmlformats.org/officeDocument/2006/relationships/oleObject" Target="../embeddings/oleObject9.bin"/><Relationship Id="rId19" Type="http://schemas.openxmlformats.org/officeDocument/2006/relationships/oleObject" Target="../embeddings/oleObject16.bin"/><Relationship Id="rId31" Type="http://schemas.openxmlformats.org/officeDocument/2006/relationships/oleObject" Target="../embeddings/oleObject25.bin"/><Relationship Id="rId44" Type="http://schemas.openxmlformats.org/officeDocument/2006/relationships/image" Target="../media/image15.wmf"/><Relationship Id="rId52" Type="http://schemas.openxmlformats.org/officeDocument/2006/relationships/image" Target="../media/image19.wmf"/><Relationship Id="rId4" Type="http://schemas.openxmlformats.org/officeDocument/2006/relationships/oleObject" Target="../embeddings/oleObject4.bin"/><Relationship Id="rId9" Type="http://schemas.openxmlformats.org/officeDocument/2006/relationships/oleObject" Target="../embeddings/oleObject8.bin"/><Relationship Id="rId14" Type="http://schemas.openxmlformats.org/officeDocument/2006/relationships/oleObject" Target="../embeddings/oleObject13.bin"/><Relationship Id="rId22" Type="http://schemas.openxmlformats.org/officeDocument/2006/relationships/image" Target="../media/image10.wmf"/><Relationship Id="rId27" Type="http://schemas.openxmlformats.org/officeDocument/2006/relationships/oleObject" Target="../embeddings/oleObject21.bin"/><Relationship Id="rId30" Type="http://schemas.openxmlformats.org/officeDocument/2006/relationships/oleObject" Target="../embeddings/oleObject24.bin"/><Relationship Id="rId35" Type="http://schemas.openxmlformats.org/officeDocument/2006/relationships/oleObject" Target="../embeddings/oleObject28.bin"/><Relationship Id="rId43" Type="http://schemas.openxmlformats.org/officeDocument/2006/relationships/oleObject" Target="../embeddings/oleObject34.bin"/><Relationship Id="rId48" Type="http://schemas.openxmlformats.org/officeDocument/2006/relationships/image" Target="../media/image17.wmf"/><Relationship Id="rId8" Type="http://schemas.openxmlformats.org/officeDocument/2006/relationships/image" Target="../media/image6.wmf"/><Relationship Id="rId51" Type="http://schemas.openxmlformats.org/officeDocument/2006/relationships/oleObject" Target="../embeddings/oleObject38.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oleObject" Target="../embeddings/oleObject39.bin"/><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1981200" y="2514600"/>
            <a:ext cx="8229600" cy="1143000"/>
          </a:xfrm>
        </p:spPr>
        <p:txBody>
          <a:bodyPr>
            <a:normAutofit fontScale="90000"/>
          </a:bodyPr>
          <a:lstStyle/>
          <a:p>
            <a:pPr eaLnBrk="1" hangingPunct="1"/>
            <a:r>
              <a:rPr lang="en-US" b="1"/>
              <a:t>Prohibited Transactions</a:t>
            </a:r>
            <a:br>
              <a:rPr lang="en-US" b="1"/>
            </a:br>
            <a:r>
              <a:rPr lang="en-US" b="1"/>
              <a:t> &amp; UBTI</a:t>
            </a:r>
            <a:r>
              <a:rPr lang="en-US" sz="2400" b="1"/>
              <a:t> </a:t>
            </a:r>
            <a:endParaRPr lang="en-US"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eaLnBrk="1" hangingPunct="1"/>
            <a:r>
              <a:rPr lang="en-US" dirty="0"/>
              <a:t>Prohibited Transactions</a:t>
            </a:r>
            <a:br>
              <a:rPr lang="en-US" dirty="0"/>
            </a:br>
            <a:r>
              <a:rPr lang="en-US" sz="2800" i="1" dirty="0">
                <a:solidFill>
                  <a:srgbClr val="FF0000"/>
                </a:solidFill>
              </a:rPr>
              <a:t>Ellis v. Commissioner, TC Memo 2013-245</a:t>
            </a:r>
            <a:endParaRPr lang="en-US" sz="2800" dirty="0">
              <a:solidFill>
                <a:srgbClr val="FF0000"/>
              </a:solidFill>
            </a:endParaRPr>
          </a:p>
        </p:txBody>
      </p:sp>
      <p:sp>
        <p:nvSpPr>
          <p:cNvPr id="183299" name="Rectangle 3"/>
          <p:cNvSpPr>
            <a:spLocks noGrp="1" noChangeArrowheads="1"/>
          </p:cNvSpPr>
          <p:nvPr>
            <p:ph idx="1"/>
          </p:nvPr>
        </p:nvSpPr>
        <p:spPr/>
        <p:txBody>
          <a:bodyPr/>
          <a:lstStyle/>
          <a:p>
            <a:pPr marL="857250" indent="-400050">
              <a:defRPr/>
            </a:pPr>
            <a:r>
              <a:rPr lang="en-US" sz="2000" dirty="0"/>
              <a:t>In May 2005, Terry Ellis organized an LLC. The LLC operating agreement was signed by Ellis on behalf of the Terry Ellis IRA, an entity that did not yet exist. The agreement listed the original members of the LLC as the IRA, owning 98% in exchange for an initial capital contribution of $319,000, and a third party owning the remaining 2%. </a:t>
            </a:r>
          </a:p>
          <a:p>
            <a:pPr marL="857250" indent="-400050">
              <a:defRPr/>
            </a:pPr>
            <a:endParaRPr lang="en-US" sz="2000" dirty="0"/>
          </a:p>
          <a:p>
            <a:pPr marL="857250" indent="-400050">
              <a:defRPr/>
            </a:pPr>
            <a:r>
              <a:rPr lang="en-US" sz="2000" dirty="0"/>
              <a:t>The LLC was formed to engage in the used car sales business. Ellis acted as the general manager of the LLC. In June 2005, Ellis created the IRA and subsequently transferred $319,000 from his 401(k) to the IRA and caused the LLC to issue the IRA 98% of the LLC units.</a:t>
            </a:r>
          </a:p>
          <a:p>
            <a:pPr eaLnBrk="1" hangingPunct="1">
              <a:lnSpc>
                <a:spcPct val="80000"/>
              </a:lnSpc>
              <a:defRPr/>
            </a:pPr>
            <a:endParaRPr 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eaLnBrk="1" hangingPunct="1"/>
            <a:r>
              <a:rPr lang="en-US" dirty="0"/>
              <a:t>Prohibited Transactions</a:t>
            </a:r>
            <a:br>
              <a:rPr lang="en-US" dirty="0"/>
            </a:br>
            <a:r>
              <a:rPr lang="en-US" sz="2800" i="1" dirty="0">
                <a:solidFill>
                  <a:srgbClr val="FF0000"/>
                </a:solidFill>
              </a:rPr>
              <a:t>Ellis v. Commissioner, Cont.</a:t>
            </a:r>
            <a:endParaRPr lang="en-US" dirty="0">
              <a:solidFill>
                <a:srgbClr val="FF0000"/>
              </a:solidFill>
            </a:endParaRPr>
          </a:p>
        </p:txBody>
      </p:sp>
      <p:sp>
        <p:nvSpPr>
          <p:cNvPr id="183299" name="Rectangle 3"/>
          <p:cNvSpPr>
            <a:spLocks noGrp="1" noChangeArrowheads="1"/>
          </p:cNvSpPr>
          <p:nvPr>
            <p:ph idx="1"/>
          </p:nvPr>
        </p:nvSpPr>
        <p:spPr/>
        <p:txBody>
          <a:bodyPr/>
          <a:lstStyle/>
          <a:p>
            <a:pPr marL="800100">
              <a:defRPr/>
            </a:pPr>
            <a:r>
              <a:rPr lang="en-US" sz="2400" dirty="0"/>
              <a:t>The LLC elected to be treated as a corporation.</a:t>
            </a:r>
          </a:p>
          <a:p>
            <a:pPr marL="857250" indent="-400050">
              <a:defRPr/>
            </a:pPr>
            <a:endParaRPr lang="en-US" sz="2400" dirty="0"/>
          </a:p>
          <a:p>
            <a:pPr marL="857250" indent="-400050">
              <a:defRPr/>
            </a:pPr>
            <a:r>
              <a:rPr lang="en-US" sz="2400" dirty="0"/>
              <a:t>During 2005, the LLC paid Ellis approximately $10,000 as compensation for his general manager duties. These payments were made through checks issued from its corporate checking account.</a:t>
            </a:r>
          </a:p>
          <a:p>
            <a:pPr marL="857250" indent="-400050">
              <a:defRPr/>
            </a:pPr>
            <a:endParaRPr lang="en-US" sz="2400" dirty="0"/>
          </a:p>
          <a:p>
            <a:pPr marL="857250" indent="-400050">
              <a:defRPr/>
            </a:pPr>
            <a:r>
              <a:rPr lang="en-US" sz="2400" dirty="0"/>
              <a:t>IRS: Ellis engaged in a prohibited transaction with his IRA when he caused his IRA to engage in the sale and exchange of membership interests in the LLC or when he caused the LLC to pay him compensation.</a:t>
            </a:r>
          </a:p>
          <a:p>
            <a:pPr eaLnBrk="1" hangingPunct="1">
              <a:lnSpc>
                <a:spcPct val="80000"/>
              </a:lnSpc>
              <a:defRPr/>
            </a:pP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eaLnBrk="1" hangingPunct="1"/>
            <a:r>
              <a:rPr lang="en-US" dirty="0"/>
              <a:t>Prohibited Transactions</a:t>
            </a:r>
            <a:br>
              <a:rPr lang="en-US" dirty="0"/>
            </a:br>
            <a:r>
              <a:rPr lang="en-US" sz="2800" i="1" dirty="0">
                <a:solidFill>
                  <a:srgbClr val="FF0000"/>
                </a:solidFill>
              </a:rPr>
              <a:t>Ellis v. Commissioner, Cont.</a:t>
            </a:r>
            <a:endParaRPr lang="en-US" sz="2800" dirty="0">
              <a:solidFill>
                <a:srgbClr val="FF0000"/>
              </a:solidFill>
            </a:endParaRPr>
          </a:p>
        </p:txBody>
      </p:sp>
      <p:sp>
        <p:nvSpPr>
          <p:cNvPr id="183299" name="Rectangle 3"/>
          <p:cNvSpPr>
            <a:spLocks noGrp="1" noChangeArrowheads="1"/>
          </p:cNvSpPr>
          <p:nvPr>
            <p:ph idx="1"/>
          </p:nvPr>
        </p:nvSpPr>
        <p:spPr/>
        <p:txBody>
          <a:bodyPr/>
          <a:lstStyle/>
          <a:p>
            <a:pPr eaLnBrk="1" hangingPunct="1">
              <a:defRPr/>
            </a:pPr>
            <a:r>
              <a:rPr lang="en-US" sz="2000" dirty="0"/>
              <a:t>Court: the formation of the LLC wasn’t a prohibited transaction. The LLC had no outstanding owners or ownership interests before the initial capital contribution and therefore could not be a disqualified person at the time of the investment by the IRA. </a:t>
            </a:r>
          </a:p>
          <a:p>
            <a:pPr eaLnBrk="1" hangingPunct="1">
              <a:defRPr/>
            </a:pPr>
            <a:endParaRPr lang="en-US" sz="2000" dirty="0"/>
          </a:p>
          <a:p>
            <a:pPr eaLnBrk="1" hangingPunct="1">
              <a:defRPr/>
            </a:pPr>
            <a:r>
              <a:rPr lang="en-US" sz="2000" dirty="0"/>
              <a:t>Court: the compensation that the LLC paid to Ellis was a prohibited transaction. The direct or indirect transfer to, or use by or for the benefit of, a disqualified person of the income or assets of a plan is a prohibited transaction </a:t>
            </a:r>
          </a:p>
          <a:p>
            <a:pPr eaLnBrk="1" hangingPunct="1">
              <a:lnSpc>
                <a:spcPct val="80000"/>
              </a:lnSpc>
              <a:defRPr/>
            </a:pP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eaLnBrk="1" hangingPunct="1"/>
            <a:r>
              <a:rPr lang="en-US" dirty="0"/>
              <a:t>Prohibited Transactions</a:t>
            </a:r>
            <a:br>
              <a:rPr lang="en-US" dirty="0"/>
            </a:br>
            <a:r>
              <a:rPr lang="en-US" sz="2800" i="1" dirty="0">
                <a:solidFill>
                  <a:srgbClr val="FF0000"/>
                </a:solidFill>
              </a:rPr>
              <a:t>Peek v. Commissioner, 140 TC No 12</a:t>
            </a:r>
            <a:endParaRPr lang="en-US" sz="2800" b="1" dirty="0">
              <a:solidFill>
                <a:srgbClr val="FF0000"/>
              </a:solidFill>
            </a:endParaRPr>
          </a:p>
        </p:txBody>
      </p:sp>
      <p:sp>
        <p:nvSpPr>
          <p:cNvPr id="183299" name="Rectangle 3"/>
          <p:cNvSpPr>
            <a:spLocks noGrp="1" noChangeArrowheads="1"/>
          </p:cNvSpPr>
          <p:nvPr>
            <p:ph idx="1"/>
          </p:nvPr>
        </p:nvSpPr>
        <p:spPr/>
        <p:txBody>
          <a:bodyPr/>
          <a:lstStyle/>
          <a:p>
            <a:pPr eaLnBrk="1" hangingPunct="1">
              <a:defRPr/>
            </a:pPr>
            <a:r>
              <a:rPr lang="en-US" sz="2000" dirty="0"/>
              <a:t>In 2001, Lawrence Peek and Darrel Fleck established traditional IRAs. They formed FP, Inc. and directed their IRAs to purchase 100% of FP's stock.</a:t>
            </a:r>
          </a:p>
          <a:p>
            <a:pPr eaLnBrk="1" hangingPunct="1">
              <a:defRPr/>
            </a:pPr>
            <a:endParaRPr lang="en-US" sz="2000" dirty="0"/>
          </a:p>
          <a:p>
            <a:pPr eaLnBrk="1" hangingPunct="1">
              <a:defRPr/>
            </a:pPr>
            <a:r>
              <a:rPr lang="en-US" sz="2000" dirty="0"/>
              <a:t>Peek and Fleck used FP to acquire the assets of another company, AFS. They personally guaranteed a $200,000 promissory note from FP to the sellers of AFS as part of FP's purchase of AFS's assets</a:t>
            </a:r>
          </a:p>
          <a:p>
            <a:pPr eaLnBrk="1" hangingPunct="1">
              <a:defRPr/>
            </a:pPr>
            <a:endParaRPr lang="en-US" sz="2000" dirty="0"/>
          </a:p>
          <a:p>
            <a:pPr eaLnBrk="1" hangingPunct="1">
              <a:defRPr/>
            </a:pPr>
            <a:r>
              <a:rPr lang="en-US" sz="2000" dirty="0"/>
              <a:t>In 2003 and 2004, Peek and Fleck undertook to convert the FP stock from their IRAs to Roth IRAs.</a:t>
            </a:r>
          </a:p>
          <a:p>
            <a:pPr eaLnBrk="1" hangingPunct="1">
              <a:defRPr/>
            </a:pPr>
            <a:endParaRPr lang="en-US" sz="2000" dirty="0"/>
          </a:p>
          <a:p>
            <a:pPr eaLnBrk="1" hangingPunct="1">
              <a:defRPr/>
            </a:pPr>
            <a:r>
              <a:rPr lang="en-US" sz="2000" dirty="0"/>
              <a:t>In 2006 after the FP stock had significantly appreciated in value, they directed their Roth IRAs to sell the FP stock. The personal guaranties existed up to the 2006 stock sale.</a:t>
            </a:r>
          </a:p>
          <a:p>
            <a:pPr eaLnBrk="1" hangingPunct="1">
              <a:lnSpc>
                <a:spcPct val="80000"/>
              </a:lnSpc>
              <a:defRPr/>
            </a:pP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eaLnBrk="1" hangingPunct="1"/>
            <a:r>
              <a:rPr lang="en-US" dirty="0"/>
              <a:t>Prohibited Transactions</a:t>
            </a:r>
            <a:br>
              <a:rPr lang="en-US" dirty="0"/>
            </a:br>
            <a:r>
              <a:rPr lang="en-US" sz="2800" i="1" dirty="0">
                <a:solidFill>
                  <a:srgbClr val="FF0000"/>
                </a:solidFill>
              </a:rPr>
              <a:t>Peek v. Commissioner, Cont.</a:t>
            </a:r>
            <a:endParaRPr lang="en-US" sz="2800" b="1" dirty="0">
              <a:solidFill>
                <a:srgbClr val="FF0000"/>
              </a:solidFill>
            </a:endParaRPr>
          </a:p>
        </p:txBody>
      </p:sp>
      <p:sp>
        <p:nvSpPr>
          <p:cNvPr id="183299" name="Rectangle 3"/>
          <p:cNvSpPr>
            <a:spLocks noGrp="1" noChangeArrowheads="1"/>
          </p:cNvSpPr>
          <p:nvPr>
            <p:ph idx="1"/>
          </p:nvPr>
        </p:nvSpPr>
        <p:spPr/>
        <p:txBody>
          <a:bodyPr/>
          <a:lstStyle/>
          <a:p>
            <a:pPr eaLnBrk="1" hangingPunct="1">
              <a:defRPr/>
            </a:pPr>
            <a:r>
              <a:rPr lang="en-US" sz="2200" dirty="0"/>
              <a:t>IRS - Peek's and Fleck's personal guaranties of the FP loan were prohibited transactions and the gains realized from the sales of FP stock should be included in their income.</a:t>
            </a:r>
          </a:p>
          <a:p>
            <a:pPr eaLnBrk="1" hangingPunct="1">
              <a:defRPr/>
            </a:pPr>
            <a:endParaRPr lang="en-US" sz="2200" dirty="0"/>
          </a:p>
          <a:p>
            <a:pPr eaLnBrk="1" hangingPunct="1">
              <a:defRPr/>
            </a:pPr>
            <a:r>
              <a:rPr lang="en-US" sz="2200" dirty="0"/>
              <a:t>Peek and Fleck - the personal guaranties weren't prohibited transactions because the loan guaranties at issue were between disqualified persons and an entity other than the plans (FP) rather than the IRAs themselves.</a:t>
            </a:r>
          </a:p>
          <a:p>
            <a:pPr eaLnBrk="1" hangingPunct="1">
              <a:defRPr/>
            </a:pPr>
            <a:endParaRPr lang="en-US" sz="2200" dirty="0"/>
          </a:p>
          <a:p>
            <a:pPr eaLnBrk="1" hangingPunct="1">
              <a:defRPr/>
            </a:pPr>
            <a:r>
              <a:rPr lang="en-US" sz="2200" dirty="0"/>
              <a:t>Court: The Supreme Court has observed that when Congress used the phrase “any direct or indirect” in section 4975(c)(1), it thereby employed “broad language” and showed an obvious intention to “prohibit[] something more” than would be reached without it. </a:t>
            </a:r>
          </a:p>
          <a:p>
            <a:pPr eaLnBrk="1" hangingPunct="1">
              <a:lnSpc>
                <a:spcPct val="80000"/>
              </a:lnSpc>
              <a:defRPr/>
            </a:pPr>
            <a:endParaRPr lang="en-US" sz="1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eaLnBrk="1" hangingPunct="1"/>
            <a:r>
              <a:rPr lang="en-US" dirty="0"/>
              <a:t>Prohibited Transactions</a:t>
            </a:r>
            <a:br>
              <a:rPr lang="en-US" dirty="0"/>
            </a:br>
            <a:r>
              <a:rPr lang="en-US" sz="2800" i="1" dirty="0">
                <a:solidFill>
                  <a:srgbClr val="FF0000"/>
                </a:solidFill>
              </a:rPr>
              <a:t>Peek v. Commissioner, Cont.</a:t>
            </a:r>
            <a:endParaRPr lang="en-US" dirty="0">
              <a:solidFill>
                <a:srgbClr val="FF0000"/>
              </a:solidFill>
            </a:endParaRPr>
          </a:p>
        </p:txBody>
      </p:sp>
      <p:sp>
        <p:nvSpPr>
          <p:cNvPr id="183299" name="Rectangle 3"/>
          <p:cNvSpPr>
            <a:spLocks noGrp="1" noChangeArrowheads="1"/>
          </p:cNvSpPr>
          <p:nvPr>
            <p:ph idx="1"/>
          </p:nvPr>
        </p:nvSpPr>
        <p:spPr/>
        <p:txBody>
          <a:bodyPr/>
          <a:lstStyle/>
          <a:p>
            <a:pPr eaLnBrk="1" hangingPunct="1">
              <a:defRPr/>
            </a:pPr>
            <a:r>
              <a:rPr lang="en-US" sz="2200" dirty="0"/>
              <a:t>Court agreed with IRS that if the statute prohibited only a loan or loan guaranty between a disqualified person and the IRA itself, then the prohibition could be easily and abusively avoided simply by having the IRA create a shell subsidiary to whom the disqualified person could then make a loan. That, the Court said, is an obvious evasion that Congress intended to prevent by using the word “indirect”. </a:t>
            </a:r>
          </a:p>
          <a:p>
            <a:pPr eaLnBrk="1" hangingPunct="1">
              <a:defRPr/>
            </a:pPr>
            <a:endParaRPr lang="en-US" sz="2200" dirty="0"/>
          </a:p>
          <a:p>
            <a:pPr eaLnBrk="1" hangingPunct="1">
              <a:defRPr/>
            </a:pPr>
            <a:r>
              <a:rPr lang="en-US" sz="2200" dirty="0"/>
              <a:t>Held: the accounts which held the FP stock weren't IRAs in 2006 when the stock was sold; that the accounts ceased to be IRAs exempt from income tax in 2001; and that Fleck and Peek were liable for tax on the capital gains realized in 2006 and 2007 from the sale of the FP stock.</a:t>
            </a:r>
          </a:p>
          <a:p>
            <a:pPr eaLnBrk="1" hangingPunct="1">
              <a:lnSpc>
                <a:spcPct val="80000"/>
              </a:lnSpc>
              <a:defRPr/>
            </a:pPr>
            <a:endParaRPr lang="en-US" sz="1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pPr eaLnBrk="1" hangingPunct="1"/>
            <a:r>
              <a:rPr lang="en-US" dirty="0"/>
              <a:t>Prohibited Transactions</a:t>
            </a:r>
            <a:br>
              <a:rPr lang="en-US" dirty="0"/>
            </a:br>
            <a:r>
              <a:rPr lang="en-US" sz="2800" i="1" dirty="0">
                <a:solidFill>
                  <a:srgbClr val="FF0000"/>
                </a:solidFill>
              </a:rPr>
              <a:t>Requesting Relief</a:t>
            </a:r>
          </a:p>
        </p:txBody>
      </p:sp>
      <p:sp>
        <p:nvSpPr>
          <p:cNvPr id="204803" name="Rectangle 3"/>
          <p:cNvSpPr>
            <a:spLocks noGrp="1" noChangeArrowheads="1"/>
          </p:cNvSpPr>
          <p:nvPr>
            <p:ph idx="1"/>
          </p:nvPr>
        </p:nvSpPr>
        <p:spPr/>
        <p:txBody>
          <a:bodyPr/>
          <a:lstStyle/>
          <a:p>
            <a:pPr marL="0" indent="0">
              <a:lnSpc>
                <a:spcPct val="110000"/>
              </a:lnSpc>
              <a:buNone/>
            </a:pPr>
            <a:r>
              <a:rPr lang="en-US" b="1" dirty="0"/>
              <a:t>Department of Labor</a:t>
            </a:r>
          </a:p>
          <a:p>
            <a:pPr lvl="1">
              <a:buFont typeface="Arial" panose="020B0604020202020204" pitchFamily="34" charset="0"/>
              <a:buChar char="•"/>
            </a:pPr>
            <a:r>
              <a:rPr lang="en-US" dirty="0"/>
              <a:t>Has jurisdiction over prohibited transaction rules.</a:t>
            </a:r>
          </a:p>
          <a:p>
            <a:pPr lvl="1">
              <a:buFont typeface="Arial" panose="020B0604020202020204" pitchFamily="34" charset="0"/>
              <a:buChar char="•"/>
            </a:pPr>
            <a:endParaRPr lang="en-US" dirty="0"/>
          </a:p>
          <a:p>
            <a:pPr lvl="1">
              <a:buFont typeface="Arial" panose="020B0604020202020204" pitchFamily="34" charset="0"/>
              <a:buChar char="•"/>
            </a:pPr>
            <a:r>
              <a:rPr lang="en-US" dirty="0"/>
              <a:t>Authorized to issue individual exemptions from the prohibited transactions rules.</a:t>
            </a:r>
          </a:p>
          <a:p>
            <a:pPr lvl="1">
              <a:buFont typeface="Arial" panose="020B0604020202020204" pitchFamily="34" charset="0"/>
              <a:buChar char="•"/>
            </a:pPr>
            <a:endParaRPr lang="en-US" dirty="0"/>
          </a:p>
          <a:p>
            <a:pPr lvl="1">
              <a:buFont typeface="Arial" panose="020B0604020202020204" pitchFamily="34" charset="0"/>
              <a:buChar char="•"/>
            </a:pPr>
            <a:r>
              <a:rPr lang="en-US" dirty="0"/>
              <a:t>No fee</a:t>
            </a:r>
          </a:p>
          <a:p>
            <a:pPr lvl="1">
              <a:buFont typeface="Arial" panose="020B0604020202020204" pitchFamily="34" charset="0"/>
              <a:buChar char="•"/>
            </a:pPr>
            <a:endParaRPr lang="en-US" dirty="0"/>
          </a:p>
          <a:p>
            <a:pPr lvl="1">
              <a:buFont typeface="Arial" panose="020B0604020202020204" pitchFamily="34" charset="0"/>
              <a:buChar char="•"/>
            </a:pPr>
            <a:r>
              <a:rPr lang="en-US" dirty="0"/>
              <a:t>Website: </a:t>
            </a:r>
            <a:r>
              <a:rPr lang="en-US" sz="2000" dirty="0"/>
              <a:t>http://www.dol.gov/ebsa/publications/exemption_procedures.html</a:t>
            </a:r>
            <a:endParaRPr lang="en-US" sz="11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80969" y="32594"/>
            <a:ext cx="8871626" cy="4984763"/>
          </a:xfrm>
          <a:prstGeom prst="rect">
            <a:avLst/>
          </a:prstGeom>
        </p:spPr>
        <p:txBody>
          <a:bodyPr wrap="square">
            <a:spAutoFit/>
          </a:bodyPr>
          <a:lstStyle/>
          <a:p>
            <a:pPr algn="ctr">
              <a:lnSpc>
                <a:spcPct val="107000"/>
              </a:lnSpc>
            </a:pPr>
            <a:r>
              <a:rPr lang="en-US" sz="3600" dirty="0"/>
              <a:t>Non-Traditional Investments</a:t>
            </a:r>
            <a:br>
              <a:rPr lang="en-US" sz="3600" dirty="0"/>
            </a:br>
            <a:endParaRPr lang="en-US" sz="2000" i="1" dirty="0">
              <a:solidFill>
                <a:srgbClr val="FF0000"/>
              </a:solidFill>
            </a:endParaRPr>
          </a:p>
          <a:p>
            <a:pPr marL="285750" indent="-285750">
              <a:buFont typeface="Arial" panose="020B0604020202020204" pitchFamily="34" charset="0"/>
              <a:buChar char="•"/>
            </a:pPr>
            <a:r>
              <a:rPr lang="en-US" sz="2400" dirty="0"/>
              <a:t>Valuing assets that are not publicly-traded.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Form 5498 reporting year end account value.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Required Minimum Distributions</a:t>
            </a:r>
          </a:p>
          <a:p>
            <a:pPr marL="742950" lvl="1" indent="-285750">
              <a:buFont typeface="Arial" panose="020B0604020202020204" pitchFamily="34" charset="0"/>
              <a:buChar char="•"/>
            </a:pPr>
            <a:r>
              <a:rPr lang="en-US" sz="2400" dirty="0"/>
              <a:t>Calculation</a:t>
            </a:r>
          </a:p>
          <a:p>
            <a:pPr marL="742950" lvl="1" indent="-285750">
              <a:buFont typeface="Arial" panose="020B0604020202020204" pitchFamily="34" charset="0"/>
              <a:buChar char="•"/>
            </a:pPr>
            <a:r>
              <a:rPr lang="en-US" sz="2400" dirty="0"/>
              <a:t>Illiquid asset</a:t>
            </a:r>
          </a:p>
          <a:p>
            <a:pPr marL="742950" lvl="1"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Finding a Custodian</a:t>
            </a:r>
          </a:p>
          <a:p>
            <a:pPr marL="285750" indent="-285750">
              <a:buFont typeface="Arial" panose="020B0604020202020204" pitchFamily="34" charset="0"/>
              <a:buChar char="•"/>
            </a:pPr>
            <a:endParaRPr lang="en-US" sz="2400"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1929790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3"/>
          <p:cNvSpPr>
            <a:spLocks noGrp="1" noChangeArrowheads="1"/>
          </p:cNvSpPr>
          <p:nvPr>
            <p:ph type="title"/>
          </p:nvPr>
        </p:nvSpPr>
        <p:spPr/>
        <p:txBody>
          <a:bodyPr/>
          <a:lstStyle/>
          <a:p>
            <a:pPr eaLnBrk="1" hangingPunct="1"/>
            <a:r>
              <a:rPr lang="en-US" dirty="0"/>
              <a:t>Listed Transaction – Roth IRAs</a:t>
            </a:r>
            <a:br>
              <a:rPr lang="en-US" sz="3600" dirty="0"/>
            </a:br>
            <a:r>
              <a:rPr lang="en-US" sz="2800" i="1" dirty="0">
                <a:solidFill>
                  <a:srgbClr val="FF0000"/>
                </a:solidFill>
              </a:rPr>
              <a:t>Notice 2004-8</a:t>
            </a:r>
          </a:p>
        </p:txBody>
      </p:sp>
      <p:sp>
        <p:nvSpPr>
          <p:cNvPr id="205827" name="Rectangle 2"/>
          <p:cNvSpPr>
            <a:spLocks noGrp="1" noChangeArrowheads="1"/>
          </p:cNvSpPr>
          <p:nvPr>
            <p:ph idx="1"/>
          </p:nvPr>
        </p:nvSpPr>
        <p:spPr/>
        <p:txBody>
          <a:bodyPr/>
          <a:lstStyle/>
          <a:p>
            <a:pPr marL="0" indent="0">
              <a:lnSpc>
                <a:spcPct val="110000"/>
              </a:lnSpc>
              <a:buNone/>
            </a:pPr>
            <a:r>
              <a:rPr lang="en-US" sz="1600" b="1" dirty="0"/>
              <a:t>Abusive Roth IRA Transactions</a:t>
            </a:r>
          </a:p>
          <a:p>
            <a:pPr marL="1157288" lvl="1" indent="-533400">
              <a:lnSpc>
                <a:spcPct val="110000"/>
              </a:lnSpc>
            </a:pPr>
            <a:r>
              <a:rPr lang="en-US" sz="1600" b="1" dirty="0"/>
              <a:t>Transactions involving the following facts</a:t>
            </a:r>
          </a:p>
          <a:p>
            <a:pPr marL="1728788" lvl="2" indent="-457200">
              <a:lnSpc>
                <a:spcPct val="110000"/>
              </a:lnSpc>
              <a:buFontTx/>
              <a:buChar char="•"/>
            </a:pPr>
            <a:r>
              <a:rPr lang="en-US" sz="1600" dirty="0"/>
              <a:t>Individual owns a pre-existing business.</a:t>
            </a:r>
          </a:p>
          <a:p>
            <a:pPr marL="1728788" lvl="2" indent="-457200">
              <a:lnSpc>
                <a:spcPct val="110000"/>
              </a:lnSpc>
              <a:buFontTx/>
              <a:buChar char="•"/>
            </a:pPr>
            <a:r>
              <a:rPr lang="en-US" sz="1600" dirty="0"/>
              <a:t>Roth IRA is maintained by Individual.</a:t>
            </a:r>
          </a:p>
          <a:p>
            <a:pPr marL="1728788" lvl="2" indent="-457200">
              <a:lnSpc>
                <a:spcPct val="110000"/>
              </a:lnSpc>
              <a:buFontTx/>
              <a:buChar char="•"/>
            </a:pPr>
            <a:r>
              <a:rPr lang="en-US" sz="1600" dirty="0"/>
              <a:t>A corporation in which substantially all of the shares are owned or acquired by the Roth IRA.</a:t>
            </a:r>
          </a:p>
          <a:p>
            <a:pPr marL="1728788" lvl="2" indent="-457200">
              <a:lnSpc>
                <a:spcPct val="110000"/>
              </a:lnSpc>
              <a:buFontTx/>
              <a:buChar char="•"/>
            </a:pPr>
            <a:r>
              <a:rPr lang="en-US" sz="1600" dirty="0"/>
              <a:t>Business and Roth Corporation enter into transaction(s).</a:t>
            </a:r>
          </a:p>
          <a:p>
            <a:pPr marL="1728788" lvl="2" indent="-457200">
              <a:lnSpc>
                <a:spcPct val="110000"/>
              </a:lnSpc>
              <a:buFontTx/>
              <a:buChar char="•"/>
            </a:pPr>
            <a:r>
              <a:rPr lang="en-US" sz="1600"/>
              <a:t>Shares and/or transactions are not fairly valued = shifting of value to Roth IRA.</a:t>
            </a:r>
          </a:p>
          <a:p>
            <a:pPr marL="1157288" lvl="1" indent="-533400">
              <a:lnSpc>
                <a:spcPct val="110000"/>
              </a:lnSpc>
            </a:pPr>
            <a:r>
              <a:rPr lang="en-US" sz="1600" b="1" dirty="0"/>
              <a:t>Potential consequences</a:t>
            </a:r>
          </a:p>
          <a:p>
            <a:pPr marL="1728788" lvl="2" indent="-457200">
              <a:lnSpc>
                <a:spcPct val="110000"/>
              </a:lnSpc>
              <a:buFontTx/>
              <a:buChar char="•"/>
            </a:pPr>
            <a:r>
              <a:rPr lang="en-US" sz="1600" dirty="0"/>
              <a:t>Prohibited transaction</a:t>
            </a:r>
          </a:p>
          <a:p>
            <a:pPr marL="1728788" lvl="2" indent="-457200">
              <a:lnSpc>
                <a:spcPct val="110000"/>
              </a:lnSpc>
              <a:buFontTx/>
              <a:buChar char="•"/>
            </a:pPr>
            <a:r>
              <a:rPr lang="en-US" sz="1600" dirty="0"/>
              <a:t>Excess contribution</a:t>
            </a:r>
          </a:p>
          <a:p>
            <a:pPr marL="1728788" lvl="2" indent="-457200">
              <a:lnSpc>
                <a:spcPct val="110000"/>
              </a:lnSpc>
              <a:buFontTx/>
              <a:buChar char="•"/>
            </a:pPr>
            <a:r>
              <a:rPr lang="en-US" sz="1600" dirty="0"/>
              <a:t>Income to individual or business</a:t>
            </a:r>
          </a:p>
          <a:p>
            <a:pPr marL="1728788" lvl="2" indent="-457200">
              <a:lnSpc>
                <a:spcPct val="110000"/>
              </a:lnSpc>
              <a:buFontTx/>
              <a:buChar char="•"/>
            </a:pPr>
            <a:r>
              <a:rPr lang="en-US" sz="1600" dirty="0"/>
              <a:t>Loss of deduction to business</a:t>
            </a:r>
          </a:p>
          <a:p>
            <a:pPr marL="1728788" lvl="2" indent="-457200">
              <a:lnSpc>
                <a:spcPct val="110000"/>
              </a:lnSpc>
              <a:buFontTx/>
              <a:buChar char="•"/>
            </a:pPr>
            <a:r>
              <a:rPr lang="en-US" sz="1600" dirty="0"/>
              <a:t>Gain recognition to business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3"/>
          <p:cNvSpPr>
            <a:spLocks noGrp="1" noChangeArrowheads="1"/>
          </p:cNvSpPr>
          <p:nvPr>
            <p:ph type="title"/>
          </p:nvPr>
        </p:nvSpPr>
        <p:spPr/>
        <p:txBody>
          <a:bodyPr/>
          <a:lstStyle/>
          <a:p>
            <a:pPr eaLnBrk="1" hangingPunct="1"/>
            <a:r>
              <a:rPr lang="en-US" dirty="0"/>
              <a:t>UBTI</a:t>
            </a:r>
            <a:endParaRPr lang="en-US" i="1" dirty="0"/>
          </a:p>
        </p:txBody>
      </p:sp>
      <p:sp>
        <p:nvSpPr>
          <p:cNvPr id="206851" name="Rectangle 2"/>
          <p:cNvSpPr>
            <a:spLocks noGrp="1" noChangeArrowheads="1"/>
          </p:cNvSpPr>
          <p:nvPr>
            <p:ph idx="1"/>
          </p:nvPr>
        </p:nvSpPr>
        <p:spPr/>
        <p:txBody>
          <a:bodyPr/>
          <a:lstStyle/>
          <a:p>
            <a:pPr eaLnBrk="1" hangingPunct="1">
              <a:lnSpc>
                <a:spcPct val="90000"/>
              </a:lnSpc>
              <a:buFontTx/>
              <a:buChar char="•"/>
            </a:pPr>
            <a:r>
              <a:rPr lang="en-US" sz="2400" dirty="0"/>
              <a:t>IRAs are subject to tax on Unrelated Business Income that most typically apply to tax-exempt charitable organizations under Section 512.  IRC </a:t>
            </a:r>
            <a:r>
              <a:rPr lang="en-US" sz="2400" dirty="0">
                <a:cs typeface="Times New Roman" pitchFamily="18" charset="0"/>
              </a:rPr>
              <a:t>§ 408(e)(2).</a:t>
            </a:r>
          </a:p>
          <a:p>
            <a:pPr eaLnBrk="1" hangingPunct="1">
              <a:lnSpc>
                <a:spcPct val="90000"/>
              </a:lnSpc>
              <a:buFontTx/>
              <a:buChar char="•"/>
            </a:pPr>
            <a:endParaRPr lang="en-US" sz="2400" dirty="0"/>
          </a:p>
          <a:p>
            <a:pPr eaLnBrk="1" hangingPunct="1">
              <a:lnSpc>
                <a:spcPct val="90000"/>
              </a:lnSpc>
              <a:buFontTx/>
              <a:buChar char="•"/>
            </a:pPr>
            <a:r>
              <a:rPr lang="en-US" sz="2400" dirty="0"/>
              <a:t>Three elements for UBTI:</a:t>
            </a:r>
          </a:p>
          <a:p>
            <a:pPr lvl="3" eaLnBrk="1" hangingPunct="1">
              <a:lnSpc>
                <a:spcPct val="90000"/>
              </a:lnSpc>
            </a:pPr>
            <a:r>
              <a:rPr lang="en-US" dirty="0"/>
              <a:t>The income is from a </a:t>
            </a:r>
            <a:r>
              <a:rPr lang="en-US" i="1" u="sng" dirty="0"/>
              <a:t>trade or business</a:t>
            </a:r>
            <a:r>
              <a:rPr lang="en-US" dirty="0"/>
              <a:t>;</a:t>
            </a:r>
          </a:p>
          <a:p>
            <a:pPr lvl="3" eaLnBrk="1" hangingPunct="1">
              <a:lnSpc>
                <a:spcPct val="90000"/>
              </a:lnSpc>
            </a:pPr>
            <a:r>
              <a:rPr lang="en-US" dirty="0"/>
              <a:t>The trade or business is </a:t>
            </a:r>
            <a:r>
              <a:rPr lang="en-US" i="1" u="sng" dirty="0"/>
              <a:t>regularly carried on</a:t>
            </a:r>
            <a:r>
              <a:rPr lang="en-US" dirty="0"/>
              <a:t>; and</a:t>
            </a:r>
          </a:p>
          <a:p>
            <a:pPr lvl="3" eaLnBrk="1" hangingPunct="1">
              <a:lnSpc>
                <a:spcPct val="90000"/>
              </a:lnSpc>
            </a:pPr>
            <a:r>
              <a:rPr lang="en-US" dirty="0"/>
              <a:t>The activity is </a:t>
            </a:r>
            <a:r>
              <a:rPr lang="en-US" i="1" u="sng" dirty="0"/>
              <a:t>not substantially related</a:t>
            </a:r>
            <a:r>
              <a:rPr lang="en-US" dirty="0"/>
              <a:t> to the tax-exempt function of the organization.</a:t>
            </a:r>
            <a:endParaRPr lang="en-US" dirty="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dirty="0"/>
              <a:t>Traps for the Unwary</a:t>
            </a:r>
          </a:p>
        </p:txBody>
      </p:sp>
      <p:sp>
        <p:nvSpPr>
          <p:cNvPr id="191491" name="Rectangle 3"/>
          <p:cNvSpPr>
            <a:spLocks noGrp="1" noChangeArrowheads="1"/>
          </p:cNvSpPr>
          <p:nvPr>
            <p:ph idx="1"/>
          </p:nvPr>
        </p:nvSpPr>
        <p:spPr/>
        <p:txBody>
          <a:bodyPr/>
          <a:lstStyle/>
          <a:p>
            <a:pPr>
              <a:buFontTx/>
              <a:buChar char="•"/>
            </a:pPr>
            <a:r>
              <a:rPr lang="en-US"/>
              <a:t>Disallowed IRA investments</a:t>
            </a:r>
          </a:p>
          <a:p>
            <a:pPr>
              <a:buFontTx/>
              <a:buChar char="•"/>
            </a:pPr>
            <a:endParaRPr lang="en-US"/>
          </a:p>
          <a:p>
            <a:pPr>
              <a:buFontTx/>
              <a:buChar char="•"/>
            </a:pPr>
            <a:r>
              <a:rPr lang="en-US"/>
              <a:t>Prohibited transactions</a:t>
            </a:r>
          </a:p>
          <a:p>
            <a:pPr>
              <a:buFontTx/>
              <a:buChar char="•"/>
            </a:pPr>
            <a:endParaRPr lang="en-US"/>
          </a:p>
          <a:p>
            <a:pPr>
              <a:buFontTx/>
              <a:buChar char="•"/>
            </a:pPr>
            <a:r>
              <a:rPr lang="en-US"/>
              <a:t>Unrelated Business Taxable Income (UBTI)</a:t>
            </a:r>
          </a:p>
          <a:p>
            <a:pPr>
              <a:buFontTx/>
              <a:buChar char="•"/>
            </a:pPr>
            <a:endParaRPr lang="en-US"/>
          </a:p>
          <a:p>
            <a:pPr>
              <a:buFontTx/>
              <a:buChar char="•"/>
            </a:pPr>
            <a:r>
              <a:rPr lang="en-US"/>
              <a:t>Excess accumulations penalty</a:t>
            </a:r>
          </a:p>
        </p:txBody>
      </p:sp>
      <p:sp>
        <p:nvSpPr>
          <p:cNvPr id="191492" name="Slide Number Placeholder 6"/>
          <p:cNvSpPr txBox="1">
            <a:spLocks/>
          </p:cNvSpPr>
          <p:nvPr/>
        </p:nvSpPr>
        <p:spPr bwMode="auto">
          <a:xfrm>
            <a:off x="8534400" y="65690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BFCE11C-9339-4F2F-B400-4EA60189B5F3}" type="slidenum">
              <a:rPr lang="en-US" sz="1000"/>
              <a:pPr algn="r" eaLnBrk="1" hangingPunct="1"/>
              <a:t>2</a:t>
            </a:fld>
            <a:endParaRPr lang="en-US" sz="1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3"/>
          <p:cNvSpPr>
            <a:spLocks noGrp="1" noChangeArrowheads="1"/>
          </p:cNvSpPr>
          <p:nvPr>
            <p:ph type="title"/>
          </p:nvPr>
        </p:nvSpPr>
        <p:spPr/>
        <p:txBody>
          <a:bodyPr/>
          <a:lstStyle/>
          <a:p>
            <a:pPr eaLnBrk="1" hangingPunct="1"/>
            <a:r>
              <a:rPr lang="en-US" dirty="0"/>
              <a:t>UBTI</a:t>
            </a:r>
            <a:br>
              <a:rPr lang="en-US" sz="3600" dirty="0"/>
            </a:br>
            <a:r>
              <a:rPr lang="en-US" sz="2800" i="1" dirty="0">
                <a:solidFill>
                  <a:srgbClr val="FF0000"/>
                </a:solidFill>
              </a:rPr>
              <a:t>Statutory Modifications</a:t>
            </a:r>
            <a:endParaRPr lang="en-US" sz="3600" i="1" dirty="0">
              <a:solidFill>
                <a:srgbClr val="FF0000"/>
              </a:solidFill>
            </a:endParaRPr>
          </a:p>
        </p:txBody>
      </p:sp>
      <p:sp>
        <p:nvSpPr>
          <p:cNvPr id="207875" name="Rectangle 2"/>
          <p:cNvSpPr>
            <a:spLocks noGrp="1" noChangeArrowheads="1"/>
          </p:cNvSpPr>
          <p:nvPr>
            <p:ph idx="1"/>
          </p:nvPr>
        </p:nvSpPr>
        <p:spPr/>
        <p:txBody>
          <a:bodyPr/>
          <a:lstStyle/>
          <a:p>
            <a:pPr eaLnBrk="1" hangingPunct="1">
              <a:lnSpc>
                <a:spcPct val="80000"/>
              </a:lnSpc>
              <a:buFontTx/>
              <a:buChar char="•"/>
            </a:pPr>
            <a:r>
              <a:rPr lang="en-US" sz="1800"/>
              <a:t>Dividends, interest and annuities (unless derived from debt-financed property).  </a:t>
            </a:r>
          </a:p>
          <a:p>
            <a:pPr eaLnBrk="1" hangingPunct="1">
              <a:lnSpc>
                <a:spcPct val="80000"/>
              </a:lnSpc>
              <a:buFontTx/>
              <a:buChar char="•"/>
            </a:pPr>
            <a:endParaRPr lang="en-US" sz="1800"/>
          </a:p>
          <a:p>
            <a:pPr eaLnBrk="1" hangingPunct="1">
              <a:lnSpc>
                <a:spcPct val="80000"/>
              </a:lnSpc>
              <a:buFontTx/>
              <a:buChar char="•"/>
            </a:pPr>
            <a:r>
              <a:rPr lang="en-US" sz="1800"/>
              <a:t>Royalties (unless derived from debt-financed property).  </a:t>
            </a:r>
          </a:p>
          <a:p>
            <a:pPr eaLnBrk="1" hangingPunct="1">
              <a:lnSpc>
                <a:spcPct val="80000"/>
              </a:lnSpc>
              <a:buFontTx/>
              <a:buChar char="•"/>
            </a:pPr>
            <a:endParaRPr lang="en-US" sz="1800"/>
          </a:p>
          <a:p>
            <a:pPr eaLnBrk="1" hangingPunct="1">
              <a:lnSpc>
                <a:spcPct val="80000"/>
              </a:lnSpc>
              <a:buFontTx/>
              <a:buChar char="•"/>
            </a:pPr>
            <a:r>
              <a:rPr lang="en-US" sz="1800"/>
              <a:t>Rents from real property (unless derived from debt-financed property) unless 50 percent or more of the total rent is attributable to personal property, and unless the determination of the rent depends, in whole or in part, on the income or profits derived from the property (other than amounts based on a fixed percentage of receipts or sales).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3"/>
          <p:cNvSpPr>
            <a:spLocks noGrp="1" noChangeArrowheads="1"/>
          </p:cNvSpPr>
          <p:nvPr>
            <p:ph type="title"/>
          </p:nvPr>
        </p:nvSpPr>
        <p:spPr/>
        <p:txBody>
          <a:bodyPr/>
          <a:lstStyle/>
          <a:p>
            <a:pPr eaLnBrk="1" hangingPunct="1"/>
            <a:r>
              <a:rPr lang="en-US" dirty="0"/>
              <a:t>UBTI</a:t>
            </a:r>
            <a:br>
              <a:rPr lang="en-US" dirty="0"/>
            </a:br>
            <a:r>
              <a:rPr lang="en-US" sz="2800" i="1" dirty="0">
                <a:solidFill>
                  <a:srgbClr val="FF0000"/>
                </a:solidFill>
              </a:rPr>
              <a:t>Statutory Modifications</a:t>
            </a:r>
          </a:p>
        </p:txBody>
      </p:sp>
      <p:sp>
        <p:nvSpPr>
          <p:cNvPr id="205826" name="Rectangle 2"/>
          <p:cNvSpPr>
            <a:spLocks noGrp="1" noChangeArrowheads="1"/>
          </p:cNvSpPr>
          <p:nvPr>
            <p:ph idx="1"/>
          </p:nvPr>
        </p:nvSpPr>
        <p:spPr/>
        <p:txBody>
          <a:bodyPr/>
          <a:lstStyle/>
          <a:p>
            <a:pPr marL="627063" indent="-285750">
              <a:defRPr/>
            </a:pPr>
            <a:r>
              <a:rPr lang="en-US" sz="2000" dirty="0"/>
              <a:t>Rents from personal property leased with real property (unless derived from debt-financed property) if the rent attributable to the personal property is an “incidental amount” of the total rent, and unless the determination of the rent depends, in whole or in part, on the income or profits derived from the property (other than amounts based on a fixed percentage of receipts or sales).  </a:t>
            </a:r>
          </a:p>
          <a:p>
            <a:pPr eaLnBrk="1" hangingPunct="1">
              <a:buFont typeface="Arial" pitchFamily="34" charset="0"/>
              <a:buChar char="•"/>
              <a:defRPr/>
            </a:pPr>
            <a:endParaRPr lang="en-US" sz="2000" dirty="0"/>
          </a:p>
          <a:p>
            <a:pPr marL="627063" indent="-285750">
              <a:defRPr/>
            </a:pPr>
            <a:r>
              <a:rPr lang="en-US" sz="2000" dirty="0"/>
              <a:t>Gains from the sale of property, other than inventory or property held primarily for sale to customers in the ordinary course of business i.e., capital gains (unless derived from debt-financed property).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3"/>
          <p:cNvSpPr>
            <a:spLocks noGrp="1" noChangeArrowheads="1"/>
          </p:cNvSpPr>
          <p:nvPr>
            <p:ph type="title"/>
          </p:nvPr>
        </p:nvSpPr>
        <p:spPr/>
        <p:txBody>
          <a:bodyPr/>
          <a:lstStyle/>
          <a:p>
            <a:pPr eaLnBrk="1" hangingPunct="1"/>
            <a:r>
              <a:rPr lang="en-US" dirty="0"/>
              <a:t>UBTI</a:t>
            </a:r>
            <a:br>
              <a:rPr lang="en-US" sz="3600" dirty="0"/>
            </a:br>
            <a:r>
              <a:rPr lang="en-US" sz="2800" i="1" dirty="0">
                <a:solidFill>
                  <a:srgbClr val="FF0000"/>
                </a:solidFill>
              </a:rPr>
              <a:t>Statutory Modifications</a:t>
            </a:r>
            <a:endParaRPr lang="en-US" sz="3600" i="1" dirty="0">
              <a:solidFill>
                <a:srgbClr val="FF0000"/>
              </a:solidFill>
            </a:endParaRPr>
          </a:p>
        </p:txBody>
      </p:sp>
      <p:sp>
        <p:nvSpPr>
          <p:cNvPr id="209923" name="Rectangle 2"/>
          <p:cNvSpPr>
            <a:spLocks noGrp="1" noChangeArrowheads="1"/>
          </p:cNvSpPr>
          <p:nvPr>
            <p:ph idx="1"/>
          </p:nvPr>
        </p:nvSpPr>
        <p:spPr/>
        <p:txBody>
          <a:bodyPr/>
          <a:lstStyle/>
          <a:p>
            <a:pPr marL="285750" indent="-285750"/>
            <a:r>
              <a:rPr lang="en-US" sz="2400"/>
              <a:t>Net operating losses</a:t>
            </a:r>
          </a:p>
          <a:p>
            <a:pPr marL="285750" indent="-285750"/>
            <a:endParaRPr lang="en-US" sz="2400"/>
          </a:p>
          <a:p>
            <a:pPr marL="285750" indent="-285750"/>
            <a:r>
              <a:rPr lang="en-US" sz="2400"/>
              <a:t>Research income</a:t>
            </a:r>
          </a:p>
          <a:p>
            <a:pPr marL="285750" indent="-285750"/>
            <a:endParaRPr lang="en-US" sz="2400"/>
          </a:p>
          <a:p>
            <a:pPr marL="285750" indent="-285750"/>
            <a:r>
              <a:rPr lang="en-US" sz="2400"/>
              <a:t>Charitable contributions</a:t>
            </a:r>
          </a:p>
          <a:p>
            <a:pPr marL="285750" indent="-285750"/>
            <a:endParaRPr lang="en-US" sz="2400"/>
          </a:p>
          <a:p>
            <a:pPr marL="285750" indent="-285750"/>
            <a:r>
              <a:rPr lang="en-US" sz="2400"/>
              <a:t>Deductions normally associated with debt-financed property</a:t>
            </a:r>
          </a:p>
          <a:p>
            <a:pPr marL="695325" lvl="1"/>
            <a:r>
              <a:rPr lang="en-US"/>
              <a:t>$1,000 deduction applies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3"/>
          <p:cNvSpPr>
            <a:spLocks noGrp="1" noChangeArrowheads="1"/>
          </p:cNvSpPr>
          <p:nvPr>
            <p:ph type="title"/>
          </p:nvPr>
        </p:nvSpPr>
        <p:spPr/>
        <p:txBody>
          <a:bodyPr/>
          <a:lstStyle/>
          <a:p>
            <a:pPr eaLnBrk="1" hangingPunct="1"/>
            <a:r>
              <a:rPr lang="en-US" dirty="0"/>
              <a:t>UBTI</a:t>
            </a:r>
            <a:br>
              <a:rPr lang="en-US" sz="3600" dirty="0"/>
            </a:br>
            <a:r>
              <a:rPr lang="en-US" sz="2800" i="1" dirty="0">
                <a:solidFill>
                  <a:srgbClr val="FF0000"/>
                </a:solidFill>
              </a:rPr>
              <a:t>Debt Financed Income</a:t>
            </a:r>
            <a:endParaRPr lang="en-US" sz="3600" i="1" dirty="0">
              <a:solidFill>
                <a:srgbClr val="FF0000"/>
              </a:solidFill>
            </a:endParaRPr>
          </a:p>
        </p:txBody>
      </p:sp>
      <p:sp>
        <p:nvSpPr>
          <p:cNvPr id="205826" name="Rectangle 2"/>
          <p:cNvSpPr>
            <a:spLocks noGrp="1" noChangeArrowheads="1"/>
          </p:cNvSpPr>
          <p:nvPr>
            <p:ph idx="1"/>
          </p:nvPr>
        </p:nvSpPr>
        <p:spPr/>
        <p:txBody>
          <a:bodyPr/>
          <a:lstStyle/>
          <a:p>
            <a:pPr marL="0" indent="0" algn="ctr">
              <a:lnSpc>
                <a:spcPct val="80000"/>
              </a:lnSpc>
              <a:buNone/>
              <a:defRPr/>
            </a:pPr>
            <a:r>
              <a:rPr lang="en-US" sz="2400" dirty="0"/>
              <a:t>UBTI also includes income from Debt-Financed Property</a:t>
            </a:r>
            <a:r>
              <a:rPr lang="en-US" sz="2000" dirty="0"/>
              <a:t>.</a:t>
            </a:r>
          </a:p>
          <a:p>
            <a:pPr algn="ctr" eaLnBrk="1" hangingPunct="1">
              <a:lnSpc>
                <a:spcPct val="80000"/>
              </a:lnSpc>
              <a:defRPr/>
            </a:pPr>
            <a:endParaRPr lang="en-US" sz="2000" b="1" dirty="0"/>
          </a:p>
          <a:p>
            <a:pPr eaLnBrk="1" hangingPunct="1">
              <a:lnSpc>
                <a:spcPct val="80000"/>
              </a:lnSpc>
              <a:buFontTx/>
              <a:buChar char="•"/>
              <a:defRPr/>
            </a:pPr>
            <a:r>
              <a:rPr lang="en-US" sz="2400" dirty="0"/>
              <a:t>Debt-financed property is any property held to produce income and with respect to which there is acquisition indebtedness.</a:t>
            </a:r>
          </a:p>
          <a:p>
            <a:pPr eaLnBrk="1" hangingPunct="1">
              <a:lnSpc>
                <a:spcPct val="80000"/>
              </a:lnSpc>
              <a:buFontTx/>
              <a:buChar char="•"/>
              <a:defRPr/>
            </a:pPr>
            <a:endParaRPr lang="en-US" sz="2400" dirty="0"/>
          </a:p>
          <a:p>
            <a:pPr eaLnBrk="1" hangingPunct="1">
              <a:lnSpc>
                <a:spcPct val="80000"/>
              </a:lnSpc>
              <a:buFontTx/>
              <a:buChar char="•"/>
              <a:defRPr/>
            </a:pPr>
            <a:r>
              <a:rPr lang="en-US" sz="2400" dirty="0"/>
              <a:t>Acquisition indebtedness generally means indebtedness incurred when acquiring or improving property.</a:t>
            </a:r>
          </a:p>
          <a:p>
            <a:pPr eaLnBrk="1" hangingPunct="1">
              <a:lnSpc>
                <a:spcPct val="80000"/>
              </a:lnSpc>
              <a:buFontTx/>
              <a:buChar char="•"/>
              <a:defRPr/>
            </a:pPr>
            <a:endParaRPr lang="en-US" sz="2400" dirty="0"/>
          </a:p>
          <a:p>
            <a:pPr eaLnBrk="1" hangingPunct="1">
              <a:lnSpc>
                <a:spcPct val="80000"/>
              </a:lnSpc>
              <a:buFontTx/>
              <a:buChar char="•"/>
              <a:defRPr/>
            </a:pPr>
            <a:r>
              <a:rPr lang="en-US" sz="2400" dirty="0"/>
              <a:t>Income from debt-financed property is UBTI regardless of whether the organization is actually engaged in a trade or business. </a:t>
            </a:r>
            <a:r>
              <a:rPr lang="en-US" sz="2400" b="1" i="1" dirty="0"/>
              <a:t>Bartels Trust v. U.S.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3"/>
          <p:cNvSpPr>
            <a:spLocks noGrp="1" noChangeArrowheads="1"/>
          </p:cNvSpPr>
          <p:nvPr>
            <p:ph type="title"/>
          </p:nvPr>
        </p:nvSpPr>
        <p:spPr/>
        <p:txBody>
          <a:bodyPr/>
          <a:lstStyle/>
          <a:p>
            <a:pPr eaLnBrk="1" hangingPunct="1"/>
            <a:r>
              <a:rPr lang="en-US" dirty="0"/>
              <a:t>UBTI</a:t>
            </a:r>
            <a:br>
              <a:rPr lang="en-US" sz="3600" b="1" dirty="0"/>
            </a:br>
            <a:r>
              <a:rPr lang="en-US" sz="2800" i="1" dirty="0">
                <a:solidFill>
                  <a:srgbClr val="FF0000"/>
                </a:solidFill>
              </a:rPr>
              <a:t>Debt Financed Income</a:t>
            </a:r>
            <a:endParaRPr lang="en-US" sz="3600" i="1" dirty="0">
              <a:solidFill>
                <a:srgbClr val="FF0000"/>
              </a:solidFill>
            </a:endParaRPr>
          </a:p>
        </p:txBody>
      </p:sp>
      <p:sp>
        <p:nvSpPr>
          <p:cNvPr id="205826" name="Rectangle 2"/>
          <p:cNvSpPr>
            <a:spLocks noGrp="1" noChangeArrowheads="1"/>
          </p:cNvSpPr>
          <p:nvPr>
            <p:ph idx="1"/>
          </p:nvPr>
        </p:nvSpPr>
        <p:spPr/>
        <p:txBody>
          <a:bodyPr/>
          <a:lstStyle/>
          <a:p>
            <a:pPr marL="57150" indent="0">
              <a:lnSpc>
                <a:spcPct val="80000"/>
              </a:lnSpc>
              <a:buNone/>
              <a:defRPr/>
            </a:pPr>
            <a:r>
              <a:rPr lang="en-US" dirty="0"/>
              <a:t>Applies even if the charity acquires the property “subject to” the debt.</a:t>
            </a:r>
          </a:p>
          <a:p>
            <a:pPr eaLnBrk="1" hangingPunct="1">
              <a:lnSpc>
                <a:spcPct val="80000"/>
              </a:lnSpc>
              <a:defRPr/>
            </a:pPr>
            <a:endParaRPr lang="en-US" dirty="0"/>
          </a:p>
          <a:p>
            <a:pPr eaLnBrk="1" hangingPunct="1">
              <a:lnSpc>
                <a:spcPct val="80000"/>
              </a:lnSpc>
              <a:defRPr/>
            </a:pPr>
            <a:r>
              <a:rPr lang="en-US" u="sng" dirty="0"/>
              <a:t>Exception 1:</a:t>
            </a:r>
            <a:r>
              <a:rPr lang="en-US" dirty="0"/>
              <a:t>  An organization will not recognized UBTI from debt financed property for 10 years if received by devise or bequest.</a:t>
            </a:r>
          </a:p>
          <a:p>
            <a:pPr eaLnBrk="1" hangingPunct="1">
              <a:lnSpc>
                <a:spcPct val="80000"/>
              </a:lnSpc>
              <a:defRPr/>
            </a:pPr>
            <a:endParaRPr lang="en-US" dirty="0"/>
          </a:p>
          <a:p>
            <a:pPr eaLnBrk="1" hangingPunct="1">
              <a:lnSpc>
                <a:spcPct val="80000"/>
              </a:lnSpc>
              <a:defRPr/>
            </a:pPr>
            <a:r>
              <a:rPr lang="en-US" u="sng" dirty="0"/>
              <a:t>Exception 2:</a:t>
            </a:r>
            <a:r>
              <a:rPr lang="en-US" dirty="0"/>
              <a:t>  Similar rule applies to inter </a:t>
            </a:r>
            <a:r>
              <a:rPr lang="en-US" dirty="0" err="1"/>
              <a:t>vivos</a:t>
            </a:r>
            <a:r>
              <a:rPr lang="en-US" dirty="0"/>
              <a:t> gifts if:</a:t>
            </a:r>
          </a:p>
          <a:p>
            <a:pPr lvl="3" eaLnBrk="1" hangingPunct="1">
              <a:lnSpc>
                <a:spcPct val="80000"/>
              </a:lnSpc>
              <a:defRPr/>
            </a:pPr>
            <a:r>
              <a:rPr lang="en-US" sz="1400" dirty="0"/>
              <a:t>The organization does not assume the debt;</a:t>
            </a:r>
          </a:p>
          <a:p>
            <a:pPr lvl="3" eaLnBrk="1" hangingPunct="1">
              <a:lnSpc>
                <a:spcPct val="80000"/>
              </a:lnSpc>
              <a:defRPr/>
            </a:pPr>
            <a:r>
              <a:rPr lang="en-US" sz="1400" dirty="0"/>
              <a:t>The Donor owned the property for more than 5 years at time of the contribution; and</a:t>
            </a:r>
          </a:p>
          <a:p>
            <a:pPr lvl="4" eaLnBrk="1" hangingPunct="1">
              <a:lnSpc>
                <a:spcPct val="80000"/>
              </a:lnSpc>
              <a:defRPr/>
            </a:pPr>
            <a:r>
              <a:rPr lang="en-US" sz="1400" dirty="0"/>
              <a:t>The debt existed on the property for more than 5 years at time of the contribution.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eaLnBrk="1" hangingPunct="1"/>
            <a:r>
              <a:rPr lang="en-US" dirty="0"/>
              <a:t>Excess Accumulation Penalty</a:t>
            </a:r>
          </a:p>
        </p:txBody>
      </p:sp>
      <p:sp>
        <p:nvSpPr>
          <p:cNvPr id="214019" name="Rectangle 3"/>
          <p:cNvSpPr>
            <a:spLocks noGrp="1" noChangeArrowheads="1"/>
          </p:cNvSpPr>
          <p:nvPr>
            <p:ph idx="1"/>
          </p:nvPr>
        </p:nvSpPr>
        <p:spPr/>
        <p:txBody>
          <a:bodyPr/>
          <a:lstStyle/>
          <a:p>
            <a:pPr marL="0" indent="0">
              <a:lnSpc>
                <a:spcPct val="110000"/>
              </a:lnSpc>
              <a:buNone/>
              <a:tabLst>
                <a:tab pos="287338" algn="l"/>
              </a:tabLst>
            </a:pPr>
            <a:r>
              <a:rPr lang="en-US" dirty="0"/>
              <a:t>A 50% penalty is assessed to the extent that a taxpayer has not taken his/her </a:t>
            </a:r>
            <a:r>
              <a:rPr lang="en-US" dirty="0" err="1"/>
              <a:t>RMD</a:t>
            </a:r>
            <a:r>
              <a:rPr lang="en-US" dirty="0"/>
              <a:t> for the tax year.</a:t>
            </a:r>
          </a:p>
          <a:p>
            <a:pPr marL="0" indent="0">
              <a:lnSpc>
                <a:spcPct val="110000"/>
              </a:lnSpc>
              <a:tabLst>
                <a:tab pos="287338" algn="l"/>
              </a:tabLst>
            </a:pPr>
            <a:endParaRPr lang="en-US" sz="500" dirty="0"/>
          </a:p>
          <a:p>
            <a:pPr marL="0" indent="0">
              <a:lnSpc>
                <a:spcPct val="110000"/>
              </a:lnSpc>
              <a:tabLst>
                <a:tab pos="287338" algn="l"/>
              </a:tabLst>
            </a:pPr>
            <a:endParaRPr lang="en-US" sz="500" dirty="0"/>
          </a:p>
          <a:p>
            <a:pPr marL="0" indent="0">
              <a:lnSpc>
                <a:spcPct val="110000"/>
              </a:lnSpc>
              <a:buNone/>
              <a:tabLst>
                <a:tab pos="287338" algn="l"/>
              </a:tabLst>
            </a:pPr>
            <a:r>
              <a:rPr lang="en-US" sz="2100" i="1" u="sng" dirty="0"/>
              <a:t>Example</a:t>
            </a:r>
          </a:p>
          <a:p>
            <a:pPr marL="400050" lvl="1" indent="0">
              <a:lnSpc>
                <a:spcPct val="110000"/>
              </a:lnSpc>
              <a:tabLst>
                <a:tab pos="287338" algn="l"/>
              </a:tabLst>
            </a:pPr>
            <a:r>
              <a:rPr lang="en-US" sz="2000" dirty="0"/>
              <a:t>Assume Peter was required to take out $30,000 from his IRA in 2017, but only withdrew $20,000. In this case, Peter would be subject to a $5,000 [($30,000 - $20,000) x 50%] excess accumulations penalty. Further, Peter would still be required to withdraw the $10,000 deficiency from his IRA.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pPr eaLnBrk="1" hangingPunct="1"/>
            <a:r>
              <a:rPr lang="en-US" dirty="0"/>
              <a:t>Excess Accumulation Penalty </a:t>
            </a:r>
            <a:br>
              <a:rPr lang="en-US" dirty="0"/>
            </a:br>
            <a:r>
              <a:rPr lang="en-US" sz="3200" i="1" dirty="0">
                <a:solidFill>
                  <a:srgbClr val="FF0000"/>
                </a:solidFill>
              </a:rPr>
              <a:t>Requesting a Waiver</a:t>
            </a:r>
          </a:p>
        </p:txBody>
      </p:sp>
      <p:sp>
        <p:nvSpPr>
          <p:cNvPr id="215043" name="Rectangle 3"/>
          <p:cNvSpPr>
            <a:spLocks noGrp="1" noChangeArrowheads="1"/>
          </p:cNvSpPr>
          <p:nvPr>
            <p:ph idx="1"/>
          </p:nvPr>
        </p:nvSpPr>
        <p:spPr/>
        <p:txBody>
          <a:bodyPr/>
          <a:lstStyle/>
          <a:p>
            <a:pPr>
              <a:lnSpc>
                <a:spcPct val="110000"/>
              </a:lnSpc>
              <a:tabLst>
                <a:tab pos="287338" algn="l"/>
              </a:tabLst>
            </a:pPr>
            <a:r>
              <a:rPr lang="en-US" sz="2400" dirty="0"/>
              <a:t>Under IRC §4974(d), the tax may be waived if the taxpayers can establish that the shortfall in distributions 	was due to reasonable error and reasonable steps are being taken to remedy the shortfall. An accumulation occurs because of “reasonable error" when it occurs through no fault of the plan participant. </a:t>
            </a:r>
          </a:p>
          <a:p>
            <a:pPr>
              <a:lnSpc>
                <a:spcPct val="110000"/>
              </a:lnSpc>
              <a:buClr>
                <a:schemeClr val="bg2"/>
              </a:buClr>
              <a:tabLst>
                <a:tab pos="287338" algn="l"/>
              </a:tabLst>
            </a:pPr>
            <a:endParaRPr lang="en-US" sz="2400" dirty="0"/>
          </a:p>
          <a:p>
            <a:pPr>
              <a:lnSpc>
                <a:spcPct val="110000"/>
              </a:lnSpc>
              <a:tabLst>
                <a:tab pos="287338" algn="l"/>
              </a:tabLst>
            </a:pPr>
            <a:r>
              <a:rPr lang="en-US" sz="2400" dirty="0"/>
              <a:t>Complete Form 5329</a:t>
            </a:r>
          </a:p>
          <a:p>
            <a:pPr>
              <a:lnSpc>
                <a:spcPct val="110000"/>
              </a:lnSpc>
              <a:tabLst>
                <a:tab pos="287338" algn="l"/>
              </a:tabLst>
            </a:pPr>
            <a:endParaRPr lang="en-US" sz="2400" dirty="0"/>
          </a:p>
          <a:p>
            <a:pPr>
              <a:lnSpc>
                <a:spcPct val="110000"/>
              </a:lnSpc>
              <a:tabLst>
                <a:tab pos="287338" algn="l"/>
              </a:tabLst>
            </a:pPr>
            <a:r>
              <a:rPr lang="en-US" sz="2400" dirty="0"/>
              <a:t>Attach letter requesting waiver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1981200" y="2514600"/>
            <a:ext cx="8229600" cy="1143000"/>
          </a:xfrm>
        </p:spPr>
        <p:txBody>
          <a:bodyPr>
            <a:normAutofit fontScale="90000"/>
          </a:bodyPr>
          <a:lstStyle/>
          <a:p>
            <a:pPr eaLnBrk="1" hangingPunct="1"/>
            <a:r>
              <a:rPr lang="en-US" b="1"/>
              <a:t>Tax Planning Opportunities When a Qualified Plan Has Employer Securities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le 1"/>
          <p:cNvSpPr>
            <a:spLocks noGrp="1"/>
          </p:cNvSpPr>
          <p:nvPr>
            <p:ph type="title"/>
          </p:nvPr>
        </p:nvSpPr>
        <p:spPr/>
        <p:txBody>
          <a:bodyPr/>
          <a:lstStyle/>
          <a:p>
            <a:r>
              <a:rPr lang="en-US" sz="3600" dirty="0"/>
              <a:t>Tax Planning Opportunities When a Qualified Plan Has Employer Securities</a:t>
            </a:r>
            <a:endParaRPr lang="en-US" sz="6600" dirty="0"/>
          </a:p>
        </p:txBody>
      </p:sp>
      <p:sp>
        <p:nvSpPr>
          <p:cNvPr id="217091" name="Rectangle 2"/>
          <p:cNvSpPr>
            <a:spLocks noGrp="1" noChangeArrowheads="1"/>
          </p:cNvSpPr>
          <p:nvPr>
            <p:ph idx="1"/>
          </p:nvPr>
        </p:nvSpPr>
        <p:spPr/>
        <p:txBody>
          <a:bodyPr/>
          <a:lstStyle/>
          <a:p>
            <a:pPr eaLnBrk="1" hangingPunct="1">
              <a:lnSpc>
                <a:spcPct val="125000"/>
              </a:lnSpc>
              <a:buFontTx/>
              <a:buChar char="•"/>
            </a:pPr>
            <a:r>
              <a:rPr lang="en-US" dirty="0"/>
              <a:t>Key issues</a:t>
            </a:r>
          </a:p>
          <a:p>
            <a:pPr eaLnBrk="1" hangingPunct="1">
              <a:lnSpc>
                <a:spcPct val="125000"/>
              </a:lnSpc>
              <a:buFontTx/>
              <a:buChar char="•"/>
            </a:pPr>
            <a:r>
              <a:rPr lang="en-US" dirty="0"/>
              <a:t>Income tax</a:t>
            </a:r>
          </a:p>
          <a:p>
            <a:pPr eaLnBrk="1" hangingPunct="1">
              <a:lnSpc>
                <a:spcPct val="125000"/>
              </a:lnSpc>
              <a:buFontTx/>
              <a:buChar char="•"/>
            </a:pPr>
            <a:r>
              <a:rPr lang="en-US" dirty="0"/>
              <a:t>Estate tax</a:t>
            </a:r>
          </a:p>
          <a:p>
            <a:pPr eaLnBrk="1" hangingPunct="1">
              <a:lnSpc>
                <a:spcPct val="125000"/>
              </a:lnSpc>
              <a:buFontTx/>
              <a:buChar char="•"/>
            </a:pPr>
            <a:r>
              <a:rPr lang="en-US" dirty="0"/>
              <a:t>Excise tax</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pPr eaLnBrk="1" hangingPunct="1"/>
            <a:r>
              <a:rPr lang="en-US" dirty="0"/>
              <a:t>IRC § 402(d)(4)(D) </a:t>
            </a:r>
            <a:br>
              <a:rPr lang="en-US" sz="2800" dirty="0">
                <a:solidFill>
                  <a:srgbClr val="FF0000"/>
                </a:solidFill>
              </a:rPr>
            </a:br>
            <a:r>
              <a:rPr lang="en-US" sz="2800" i="1" dirty="0">
                <a:solidFill>
                  <a:srgbClr val="FF0000"/>
                </a:solidFill>
              </a:rPr>
              <a:t>Triggering Event</a:t>
            </a:r>
          </a:p>
        </p:txBody>
      </p:sp>
      <p:sp>
        <p:nvSpPr>
          <p:cNvPr id="218115" name="Rectangle 3"/>
          <p:cNvSpPr>
            <a:spLocks noGrp="1" noChangeArrowheads="1"/>
          </p:cNvSpPr>
          <p:nvPr>
            <p:ph idx="1"/>
          </p:nvPr>
        </p:nvSpPr>
        <p:spPr/>
        <p:txBody>
          <a:bodyPr/>
          <a:lstStyle/>
          <a:p>
            <a:pPr eaLnBrk="1" hangingPunct="1">
              <a:buFontTx/>
              <a:buChar char="•"/>
            </a:pPr>
            <a:r>
              <a:rPr lang="en-US"/>
              <a:t>On account of employee’s death</a:t>
            </a:r>
          </a:p>
          <a:p>
            <a:pPr eaLnBrk="1" hangingPunct="1">
              <a:buFontTx/>
              <a:buChar char="•"/>
            </a:pPr>
            <a:r>
              <a:rPr lang="en-US"/>
              <a:t>After the employee attains age 59½ </a:t>
            </a:r>
          </a:p>
          <a:p>
            <a:pPr eaLnBrk="1" hangingPunct="1">
              <a:buFontTx/>
              <a:buChar char="•"/>
            </a:pPr>
            <a:r>
              <a:rPr lang="en-US"/>
              <a:t>On account of employee’s separation from service</a:t>
            </a:r>
          </a:p>
          <a:p>
            <a:pPr eaLnBrk="1" hangingPunct="1">
              <a:buFontTx/>
              <a:buChar char="•"/>
            </a:pPr>
            <a:r>
              <a:rPr lang="en-US"/>
              <a:t>After the employee has become disabled (within the meaning of section 72(m)(7)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dirty="0"/>
              <a:t>Disallowed IRA Investments</a:t>
            </a:r>
          </a:p>
        </p:txBody>
      </p:sp>
      <p:sp>
        <p:nvSpPr>
          <p:cNvPr id="192515" name="Rectangle 3"/>
          <p:cNvSpPr>
            <a:spLocks noGrp="1" noChangeArrowheads="1"/>
          </p:cNvSpPr>
          <p:nvPr>
            <p:ph idx="1"/>
          </p:nvPr>
        </p:nvSpPr>
        <p:spPr/>
        <p:txBody>
          <a:bodyPr>
            <a:normAutofit/>
          </a:bodyPr>
          <a:lstStyle/>
          <a:p>
            <a:pPr eaLnBrk="1" hangingPunct="1">
              <a:lnSpc>
                <a:spcPct val="110000"/>
              </a:lnSpc>
            </a:pPr>
            <a:r>
              <a:rPr lang="en-US" sz="1600" b="1" dirty="0"/>
              <a:t>Insurance</a:t>
            </a:r>
          </a:p>
          <a:p>
            <a:pPr eaLnBrk="1" hangingPunct="1">
              <a:lnSpc>
                <a:spcPct val="110000"/>
              </a:lnSpc>
            </a:pPr>
            <a:r>
              <a:rPr lang="en-US" sz="1600" b="1" dirty="0"/>
              <a:t>Collectibles - </a:t>
            </a:r>
            <a:r>
              <a:rPr lang="en-US" sz="1600" dirty="0"/>
              <a:t>Any work of art, any rug or antique, any metal or gem, any stamp or coin, any alcoholic beverage, or any other tangible personal property specified by the Secretary.</a:t>
            </a:r>
          </a:p>
          <a:p>
            <a:pPr lvl="2" eaLnBrk="1" hangingPunct="1">
              <a:lnSpc>
                <a:spcPct val="110000"/>
              </a:lnSpc>
              <a:buFont typeface="Arial" charset="0"/>
              <a:buNone/>
            </a:pPr>
            <a:r>
              <a:rPr lang="en-US" sz="1600" b="1" dirty="0"/>
              <a:t>Exceptions:</a:t>
            </a:r>
          </a:p>
          <a:p>
            <a:pPr lvl="3" eaLnBrk="1" hangingPunct="1">
              <a:lnSpc>
                <a:spcPct val="110000"/>
              </a:lnSpc>
              <a:buFont typeface="Arial" charset="0"/>
              <a:buChar char="•"/>
            </a:pPr>
            <a:r>
              <a:rPr lang="en-US" sz="1600" dirty="0"/>
              <a:t>any coin which is— </a:t>
            </a:r>
          </a:p>
          <a:p>
            <a:pPr lvl="4" eaLnBrk="1" hangingPunct="1">
              <a:lnSpc>
                <a:spcPct val="110000"/>
              </a:lnSpc>
              <a:buFont typeface="Arial" charset="0"/>
              <a:buChar char="–"/>
            </a:pPr>
            <a:r>
              <a:rPr lang="en-US" sz="1600" dirty="0"/>
              <a:t>a gold coin described in paragraph (7) , (8) , (9) , or (10) of section 5112(a) of title 31, United States Code,</a:t>
            </a:r>
          </a:p>
          <a:p>
            <a:pPr lvl="4" eaLnBrk="1" hangingPunct="1">
              <a:lnSpc>
                <a:spcPct val="110000"/>
              </a:lnSpc>
              <a:buFont typeface="Arial" charset="0"/>
              <a:buChar char="–"/>
            </a:pPr>
            <a:r>
              <a:rPr lang="en-US" sz="1600" dirty="0"/>
              <a:t>a silver coin described in section 5112(e) of title 31, United States Code , </a:t>
            </a:r>
          </a:p>
          <a:p>
            <a:pPr lvl="4" eaLnBrk="1" hangingPunct="1">
              <a:lnSpc>
                <a:spcPct val="110000"/>
              </a:lnSpc>
              <a:buFont typeface="Arial" charset="0"/>
              <a:buChar char="–"/>
            </a:pPr>
            <a:r>
              <a:rPr lang="en-US" sz="1600" dirty="0"/>
              <a:t>a platinum coin described in section 5112(k) of title 31, United States Code , or </a:t>
            </a:r>
          </a:p>
          <a:p>
            <a:pPr lvl="4" eaLnBrk="1" hangingPunct="1">
              <a:lnSpc>
                <a:spcPct val="110000"/>
              </a:lnSpc>
              <a:buFont typeface="Arial" charset="0"/>
              <a:buChar char="–"/>
            </a:pPr>
            <a:r>
              <a:rPr lang="en-US" sz="1600" dirty="0"/>
              <a:t>a coin issued under the laws of any State, or</a:t>
            </a:r>
          </a:p>
          <a:p>
            <a:pPr lvl="3" eaLnBrk="1" hangingPunct="1">
              <a:lnSpc>
                <a:spcPct val="110000"/>
              </a:lnSpc>
              <a:buFont typeface="Arial" charset="0"/>
              <a:buChar char="•"/>
            </a:pPr>
            <a:r>
              <a:rPr lang="en-US" sz="1600" dirty="0"/>
              <a:t>any gold, silver, platinum, or palladium bullion of a fineness equal to or exceeding the minimum fineness that a contract market (as described in section 7 of the Commodity Exchange Act, 7 U.S.C. 7 ) requires for metals which may be delivered in satisfaction of a regulated futures contract, </a:t>
            </a:r>
          </a:p>
          <a:p>
            <a:pPr lvl="3" eaLnBrk="1" hangingPunct="1">
              <a:lnSpc>
                <a:spcPct val="110000"/>
              </a:lnSpc>
              <a:buFont typeface="Arial" charset="0"/>
              <a:buChar char="•"/>
            </a:pPr>
            <a:r>
              <a:rPr lang="en-US" sz="1600" dirty="0"/>
              <a:t>if such bullion is in the physical possession of a trustee</a:t>
            </a:r>
          </a:p>
          <a:p>
            <a:pPr eaLnBrk="1" hangingPunct="1">
              <a:lnSpc>
                <a:spcPct val="80000"/>
              </a:lnSpc>
            </a:pPr>
            <a:endParaRPr lang="en-US"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pPr eaLnBrk="1" hangingPunct="1"/>
            <a:r>
              <a:rPr lang="en-US" dirty="0"/>
              <a:t>Lump-Sum Distribution </a:t>
            </a:r>
            <a:br>
              <a:rPr lang="en-US" sz="3600" dirty="0"/>
            </a:br>
            <a:r>
              <a:rPr lang="en-US" sz="2800" i="1" dirty="0">
                <a:solidFill>
                  <a:srgbClr val="FF0000"/>
                </a:solidFill>
              </a:rPr>
              <a:t>Prior Distribution Problem</a:t>
            </a:r>
          </a:p>
        </p:txBody>
      </p:sp>
      <p:sp>
        <p:nvSpPr>
          <p:cNvPr id="219139" name="Rectangle 3"/>
          <p:cNvSpPr>
            <a:spLocks noGrp="1" noChangeArrowheads="1"/>
          </p:cNvSpPr>
          <p:nvPr>
            <p:ph idx="1"/>
          </p:nvPr>
        </p:nvSpPr>
        <p:spPr/>
        <p:txBody>
          <a:bodyPr/>
          <a:lstStyle/>
          <a:p>
            <a:pPr eaLnBrk="1" hangingPunct="1"/>
            <a:r>
              <a:rPr lang="en-US"/>
              <a:t>If prior year distributions have been made after one triggering event, the taxpayer must wait until another triggering event to qualify for lump sum distribution “within one taxable year” rule.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pPr eaLnBrk="1" hangingPunct="1"/>
            <a:r>
              <a:rPr lang="en-US" dirty="0"/>
              <a:t>Taxation of Rollout</a:t>
            </a:r>
          </a:p>
        </p:txBody>
      </p:sp>
      <p:sp>
        <p:nvSpPr>
          <p:cNvPr id="220163" name="Rectangle 3"/>
          <p:cNvSpPr>
            <a:spLocks noGrp="1" noChangeArrowheads="1"/>
          </p:cNvSpPr>
          <p:nvPr>
            <p:ph idx="1"/>
          </p:nvPr>
        </p:nvSpPr>
        <p:spPr/>
        <p:txBody>
          <a:bodyPr/>
          <a:lstStyle/>
          <a:p>
            <a:pPr eaLnBrk="1" hangingPunct="1">
              <a:spcBef>
                <a:spcPct val="0"/>
              </a:spcBef>
              <a:buFontTx/>
              <a:buChar char="•"/>
            </a:pPr>
            <a:r>
              <a:rPr lang="en-US" sz="2400" dirty="0"/>
              <a:t>Ordinary income recognized on cost basis</a:t>
            </a:r>
          </a:p>
          <a:p>
            <a:pPr eaLnBrk="1" hangingPunct="1">
              <a:spcBef>
                <a:spcPct val="0"/>
              </a:spcBef>
              <a:buFontTx/>
              <a:buChar char="•"/>
            </a:pPr>
            <a:endParaRPr lang="en-US" sz="2400" dirty="0"/>
          </a:p>
          <a:p>
            <a:pPr eaLnBrk="1" hangingPunct="1">
              <a:spcBef>
                <a:spcPct val="0"/>
              </a:spcBef>
              <a:buFontTx/>
              <a:buChar char="•"/>
            </a:pPr>
            <a:r>
              <a:rPr lang="en-US" sz="2400" dirty="0"/>
              <a:t>Difference between Fair Market Value (FMV) at rollout and basis is Net Unrealized Appreciation (NUA)</a:t>
            </a:r>
          </a:p>
          <a:p>
            <a:pPr eaLnBrk="1" hangingPunct="1">
              <a:spcBef>
                <a:spcPct val="0"/>
              </a:spcBef>
              <a:buFontTx/>
              <a:buChar char="•"/>
            </a:pPr>
            <a:endParaRPr lang="en-US" sz="2400" dirty="0"/>
          </a:p>
          <a:p>
            <a:pPr eaLnBrk="1" hangingPunct="1">
              <a:spcBef>
                <a:spcPct val="0"/>
              </a:spcBef>
              <a:buFontTx/>
              <a:buChar char="•"/>
            </a:pPr>
            <a:r>
              <a:rPr lang="en-US" sz="2400" dirty="0"/>
              <a:t>NUA is taxed long-term capital gain tax rates (5%/15%)</a:t>
            </a:r>
          </a:p>
          <a:p>
            <a:pPr eaLnBrk="1" hangingPunct="1">
              <a:spcBef>
                <a:spcPct val="0"/>
              </a:spcBef>
              <a:buFontTx/>
              <a:buChar char="•"/>
            </a:pPr>
            <a:endParaRPr lang="en-US" sz="2400" dirty="0"/>
          </a:p>
          <a:p>
            <a:pPr eaLnBrk="1" hangingPunct="1">
              <a:spcBef>
                <a:spcPct val="0"/>
              </a:spcBef>
              <a:buFontTx/>
              <a:buChar char="•"/>
            </a:pPr>
            <a:r>
              <a:rPr lang="en-US" sz="2400" dirty="0"/>
              <a:t>Note - </a:t>
            </a:r>
            <a:r>
              <a:rPr lang="en-US" sz="2400" b="1" dirty="0"/>
              <a:t>$O Basis </a:t>
            </a:r>
            <a:r>
              <a:rPr lang="en-US" sz="2400" dirty="0"/>
              <a:t>position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eaLnBrk="1" hangingPunct="1"/>
            <a:r>
              <a:rPr lang="en-US" dirty="0"/>
              <a:t>Additional Taxation of Rollout</a:t>
            </a:r>
          </a:p>
        </p:txBody>
      </p:sp>
      <p:sp>
        <p:nvSpPr>
          <p:cNvPr id="221187" name="Rectangle 3"/>
          <p:cNvSpPr>
            <a:spLocks noGrp="1" noChangeArrowheads="1"/>
          </p:cNvSpPr>
          <p:nvPr>
            <p:ph idx="1"/>
          </p:nvPr>
        </p:nvSpPr>
        <p:spPr/>
        <p:txBody>
          <a:bodyPr/>
          <a:lstStyle/>
          <a:p>
            <a:pPr eaLnBrk="1" hangingPunct="1"/>
            <a:r>
              <a:rPr lang="en-US" dirty="0"/>
              <a:t>If under age 55, a 10% excise tax penalty is imposed on the basis of the securities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eaLnBrk="1" hangingPunct="1"/>
            <a:r>
              <a:rPr lang="en-US" dirty="0"/>
              <a:t>Taxation of Net Unrealized Appreciation</a:t>
            </a:r>
          </a:p>
        </p:txBody>
      </p:sp>
      <p:sp>
        <p:nvSpPr>
          <p:cNvPr id="222211" name="Rectangle 3"/>
          <p:cNvSpPr>
            <a:spLocks noGrp="1" noChangeArrowheads="1"/>
          </p:cNvSpPr>
          <p:nvPr>
            <p:ph idx="1"/>
          </p:nvPr>
        </p:nvSpPr>
        <p:spPr/>
        <p:txBody>
          <a:bodyPr/>
          <a:lstStyle/>
          <a:p>
            <a:pPr marL="0" indent="0">
              <a:buNone/>
            </a:pPr>
            <a:endParaRPr lang="en-US" dirty="0"/>
          </a:p>
          <a:p>
            <a:pPr marL="0" indent="0">
              <a:buNone/>
            </a:pPr>
            <a:endParaRPr lang="en-US" dirty="0"/>
          </a:p>
          <a:p>
            <a:pPr marL="0" indent="0">
              <a:buNone/>
            </a:pPr>
            <a:r>
              <a:rPr lang="en-US" dirty="0"/>
              <a:t>Fair Market Value (FMV) of stock               $ 750,000</a:t>
            </a:r>
          </a:p>
          <a:p>
            <a:pPr marL="0" indent="0">
              <a:buNone/>
            </a:pPr>
            <a:r>
              <a:rPr lang="en-US" dirty="0"/>
              <a:t>Employer basis                                              $ 150,000</a:t>
            </a:r>
          </a:p>
          <a:p>
            <a:pPr marL="0" indent="0">
              <a:buNone/>
            </a:pPr>
            <a:r>
              <a:rPr lang="en-US" dirty="0"/>
              <a:t>Net Unrealized Appreciation (NUA)           $ 600,000</a:t>
            </a:r>
          </a:p>
          <a:p>
            <a:pPr marL="0" indent="0">
              <a:buNone/>
            </a:pPr>
            <a:r>
              <a:rPr lang="en-US" b="1" dirty="0"/>
              <a:t>Amount taxable if stock is rolled out       $ 150,000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1981200" y="2514600"/>
            <a:ext cx="8229600" cy="1143000"/>
          </a:xfrm>
        </p:spPr>
        <p:txBody>
          <a:bodyPr>
            <a:normAutofit fontScale="90000"/>
          </a:bodyPr>
          <a:lstStyle/>
          <a:p>
            <a:pPr eaLnBrk="1" hangingPunct="1"/>
            <a:r>
              <a:rPr lang="en-US" sz="4800" b="1" dirty="0"/>
              <a:t>The $600,000 of NUA</a:t>
            </a:r>
            <a:br>
              <a:rPr lang="en-US" sz="4800" b="1" dirty="0"/>
            </a:br>
            <a:r>
              <a:rPr lang="en-US" sz="4800" b="1" dirty="0"/>
              <a:t>is Deferred Until the Stock</a:t>
            </a:r>
            <a:br>
              <a:rPr lang="en-US" sz="4800" b="1" dirty="0"/>
            </a:br>
            <a:r>
              <a:rPr lang="en-US" sz="4800" b="1" dirty="0"/>
              <a:t>is Sold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2"/>
          <p:cNvSpPr>
            <a:spLocks noGrp="1" noChangeArrowheads="1"/>
          </p:cNvSpPr>
          <p:nvPr>
            <p:ph type="title"/>
          </p:nvPr>
        </p:nvSpPr>
        <p:spPr/>
        <p:txBody>
          <a:bodyPr/>
          <a:lstStyle/>
          <a:p>
            <a:pPr eaLnBrk="1" hangingPunct="1"/>
            <a:r>
              <a:rPr lang="en-US" sz="3600" dirty="0"/>
              <a:t>Capital Gain Taxation Upon Sale of Stock</a:t>
            </a:r>
          </a:p>
        </p:txBody>
      </p:sp>
      <p:sp>
        <p:nvSpPr>
          <p:cNvPr id="2" name="Content Placeholder 1"/>
          <p:cNvSpPr>
            <a:spLocks noGrp="1"/>
          </p:cNvSpPr>
          <p:nvPr>
            <p:ph idx="1"/>
          </p:nvPr>
        </p:nvSpPr>
        <p:spPr/>
        <p:txBody>
          <a:bodyPr/>
          <a:lstStyle/>
          <a:p>
            <a:pPr marL="0" indent="0" algn="ctr">
              <a:buNone/>
              <a:defRPr/>
            </a:pPr>
            <a:endParaRPr lang="en-US" sz="4400" dirty="0"/>
          </a:p>
          <a:p>
            <a:pPr marL="0" indent="0" algn="ctr">
              <a:buNone/>
              <a:defRPr/>
            </a:pPr>
            <a:endParaRPr lang="en-US" sz="4400" dirty="0"/>
          </a:p>
          <a:p>
            <a:pPr marL="0" indent="0" algn="ctr">
              <a:buNone/>
              <a:defRPr/>
            </a:pPr>
            <a:r>
              <a:rPr lang="en-US" sz="4400" dirty="0"/>
              <a:t>0%,15%, or 20% rate</a:t>
            </a:r>
          </a:p>
          <a:p>
            <a:pPr marL="0" indent="0">
              <a:buNone/>
              <a:defRPr/>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3" name="Title 1"/>
          <p:cNvSpPr>
            <a:spLocks noGrp="1"/>
          </p:cNvSpPr>
          <p:nvPr>
            <p:ph type="title"/>
          </p:nvPr>
        </p:nvSpPr>
        <p:spPr/>
        <p:txBody>
          <a:bodyPr/>
          <a:lstStyle/>
          <a:p>
            <a:r>
              <a:rPr lang="en-US" dirty="0"/>
              <a:t>Grandfathered Provisions</a:t>
            </a:r>
          </a:p>
        </p:txBody>
      </p:sp>
      <p:sp>
        <p:nvSpPr>
          <p:cNvPr id="225282" name="Rectangle 3"/>
          <p:cNvSpPr>
            <a:spLocks noGrp="1" noChangeArrowheads="1"/>
          </p:cNvSpPr>
          <p:nvPr>
            <p:ph idx="1"/>
          </p:nvPr>
        </p:nvSpPr>
        <p:spPr/>
        <p:txBody>
          <a:bodyPr/>
          <a:lstStyle/>
          <a:p>
            <a:pPr marL="0" indent="0">
              <a:lnSpc>
                <a:spcPct val="110000"/>
              </a:lnSpc>
              <a:buNone/>
            </a:pPr>
            <a:r>
              <a:rPr lang="en-US"/>
              <a:t>10-year averaging and 20% capital gain</a:t>
            </a:r>
          </a:p>
          <a:p>
            <a:pPr marL="1157288" lvl="1" indent="-533400">
              <a:lnSpc>
                <a:spcPct val="110000"/>
              </a:lnSpc>
              <a:buFont typeface="Arial" charset="0"/>
              <a:buChar char="•"/>
            </a:pPr>
            <a:r>
              <a:rPr lang="en-US"/>
              <a:t>Only available to those individuals born before January 2, 1936</a:t>
            </a:r>
          </a:p>
          <a:p>
            <a:pPr marL="1157288" lvl="1" indent="-533400">
              <a:lnSpc>
                <a:spcPct val="110000"/>
              </a:lnSpc>
              <a:buFont typeface="Arial" charset="0"/>
              <a:buChar char="•"/>
            </a:pPr>
            <a:r>
              <a:rPr lang="en-US"/>
              <a:t>20% capital gain only applies to pre-1974 contributions</a:t>
            </a:r>
          </a:p>
          <a:p>
            <a:pPr marL="0" indent="0">
              <a:lnSpc>
                <a:spcPct val="110000"/>
              </a:lnSpc>
            </a:pP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1981200" y="2514600"/>
            <a:ext cx="8229600" cy="1143000"/>
          </a:xfrm>
        </p:spPr>
        <p:txBody>
          <a:bodyPr>
            <a:normAutofit fontScale="90000"/>
          </a:bodyPr>
          <a:lstStyle/>
          <a:p>
            <a:pPr eaLnBrk="1" hangingPunct="1"/>
            <a:r>
              <a:rPr lang="en-US" sz="4800" b="1"/>
              <a:t>A Key Issue is the Proper</a:t>
            </a:r>
            <a:br>
              <a:rPr lang="en-US" sz="4800" b="1"/>
            </a:br>
            <a:r>
              <a:rPr lang="en-US" sz="4800" b="1"/>
              <a:t>Holding Period to Obtain</a:t>
            </a:r>
            <a:br>
              <a:rPr lang="en-US" sz="4800" b="1"/>
            </a:br>
            <a:r>
              <a:rPr lang="en-US" sz="4800" b="1"/>
              <a:t>Capital Gain Treatment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eaLnBrk="1" hangingPunct="1"/>
            <a:r>
              <a:rPr lang="en-US" dirty="0"/>
              <a:t>Post Distribution Gain</a:t>
            </a:r>
          </a:p>
        </p:txBody>
      </p:sp>
      <p:sp>
        <p:nvSpPr>
          <p:cNvPr id="227331" name="Rectangle 3"/>
          <p:cNvSpPr>
            <a:spLocks noGrp="1" noChangeArrowheads="1"/>
          </p:cNvSpPr>
          <p:nvPr>
            <p:ph idx="1"/>
          </p:nvPr>
        </p:nvSpPr>
        <p:spPr/>
        <p:txBody>
          <a:bodyPr/>
          <a:lstStyle/>
          <a:p>
            <a:pPr eaLnBrk="1" hangingPunct="1">
              <a:lnSpc>
                <a:spcPct val="180000"/>
              </a:lnSpc>
              <a:spcBef>
                <a:spcPct val="25000"/>
              </a:spcBef>
              <a:buFontTx/>
              <a:buChar char="•"/>
            </a:pPr>
            <a:r>
              <a:rPr lang="en-US" sz="2400" dirty="0"/>
              <a:t>1 year or less -- Short-term</a:t>
            </a:r>
          </a:p>
          <a:p>
            <a:pPr eaLnBrk="1" hangingPunct="1">
              <a:spcBef>
                <a:spcPct val="15000"/>
              </a:spcBef>
              <a:buFontTx/>
              <a:buChar char="•"/>
            </a:pPr>
            <a:endParaRPr lang="en-US" sz="2400" dirty="0"/>
          </a:p>
          <a:p>
            <a:pPr eaLnBrk="1" hangingPunct="1">
              <a:spcBef>
                <a:spcPct val="15000"/>
              </a:spcBef>
              <a:buFontTx/>
              <a:buChar char="•"/>
            </a:pPr>
            <a:r>
              <a:rPr lang="en-US" sz="2400" dirty="0"/>
              <a:t>Greater than 1 year -- Long-term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Title 1"/>
          <p:cNvSpPr>
            <a:spLocks noGrp="1"/>
          </p:cNvSpPr>
          <p:nvPr>
            <p:ph type="title"/>
          </p:nvPr>
        </p:nvSpPr>
        <p:spPr/>
        <p:txBody>
          <a:bodyPr/>
          <a:lstStyle/>
          <a:p>
            <a:r>
              <a:rPr lang="en-US" dirty="0"/>
              <a:t>Advantages</a:t>
            </a:r>
          </a:p>
        </p:txBody>
      </p:sp>
      <p:sp>
        <p:nvSpPr>
          <p:cNvPr id="228354" name="Rectangle 3"/>
          <p:cNvSpPr>
            <a:spLocks noGrp="1" noChangeArrowheads="1"/>
          </p:cNvSpPr>
          <p:nvPr>
            <p:ph type="body" idx="4294967295"/>
          </p:nvPr>
        </p:nvSpPr>
        <p:spPr>
          <a:xfrm>
            <a:off x="5241925" y="2809875"/>
            <a:ext cx="6950075" cy="3092450"/>
          </a:xfrm>
        </p:spPr>
        <p:txBody>
          <a:bodyPr/>
          <a:lstStyle/>
          <a:p>
            <a:pPr eaLnBrk="1" hangingPunct="1">
              <a:lnSpc>
                <a:spcPct val="110000"/>
              </a:lnSpc>
              <a:buFontTx/>
              <a:buChar char="•"/>
            </a:pPr>
            <a:r>
              <a:rPr lang="en-US"/>
              <a:t>Shifts property to spouse</a:t>
            </a:r>
          </a:p>
          <a:p>
            <a:pPr eaLnBrk="1" hangingPunct="1">
              <a:lnSpc>
                <a:spcPct val="110000"/>
              </a:lnSpc>
              <a:buFontTx/>
              <a:buChar char="•"/>
            </a:pPr>
            <a:r>
              <a:rPr lang="en-US"/>
              <a:t>Potential of gift to family</a:t>
            </a:r>
          </a:p>
          <a:p>
            <a:pPr eaLnBrk="1" hangingPunct="1">
              <a:lnSpc>
                <a:spcPct val="110000"/>
              </a:lnSpc>
              <a:buFontTx/>
              <a:buChar char="•"/>
            </a:pPr>
            <a:r>
              <a:rPr lang="en-US"/>
              <a:t>Potential charitable gifts</a:t>
            </a:r>
          </a:p>
          <a:p>
            <a:pPr eaLnBrk="1" hangingPunct="1">
              <a:lnSpc>
                <a:spcPct val="110000"/>
              </a:lnSpc>
              <a:buFontTx/>
              <a:buChar char="•"/>
            </a:pPr>
            <a:r>
              <a:rPr lang="en-US"/>
              <a:t>Potential CRT planning</a:t>
            </a:r>
          </a:p>
          <a:p>
            <a:pPr eaLnBrk="1" hangingPunct="1">
              <a:lnSpc>
                <a:spcPct val="110000"/>
              </a:lnSpc>
              <a:buFontTx/>
              <a:buChar char="•"/>
            </a:pPr>
            <a:r>
              <a:rPr lang="en-US"/>
              <a:t>Potential GRAT</a:t>
            </a:r>
          </a:p>
        </p:txBody>
      </p:sp>
      <p:sp>
        <p:nvSpPr>
          <p:cNvPr id="228355" name="Rectangle 4"/>
          <p:cNvSpPr>
            <a:spLocks noChangeArrowheads="1"/>
          </p:cNvSpPr>
          <p:nvPr/>
        </p:nvSpPr>
        <p:spPr bwMode="auto">
          <a:xfrm>
            <a:off x="2438400" y="1828800"/>
            <a:ext cx="7315200" cy="9461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r>
              <a:rPr lang="en-US" sz="2800" b="1">
                <a:solidFill>
                  <a:srgbClr val="CC0000"/>
                </a:solidFill>
              </a:rPr>
              <a:t>Warning:</a:t>
            </a:r>
          </a:p>
          <a:p>
            <a:pPr algn="ctr" eaLnBrk="0" hangingPunct="0"/>
            <a:r>
              <a:rPr lang="en-US" sz="2800" b="1" i="1">
                <a:solidFill>
                  <a:srgbClr val="CC0000"/>
                </a:solidFill>
              </a:rPr>
              <a:t>a PLR will be required</a:t>
            </a:r>
            <a:endParaRPr lang="en-US" sz="2400" b="1" i="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eaLnBrk="1" hangingPunct="1"/>
            <a:r>
              <a:rPr lang="en-US" dirty="0"/>
              <a:t>IRA Investments</a:t>
            </a:r>
            <a:br>
              <a:rPr lang="en-US" dirty="0"/>
            </a:br>
            <a:r>
              <a:rPr lang="en-US" sz="2800" i="1" dirty="0">
                <a:solidFill>
                  <a:srgbClr val="FF0000"/>
                </a:solidFill>
              </a:rPr>
              <a:t>PLR 201446030</a:t>
            </a:r>
            <a:endParaRPr lang="en-US" dirty="0">
              <a:solidFill>
                <a:srgbClr val="FF0000"/>
              </a:solidFill>
            </a:endParaRPr>
          </a:p>
        </p:txBody>
      </p:sp>
      <p:sp>
        <p:nvSpPr>
          <p:cNvPr id="183299" name="Rectangle 3"/>
          <p:cNvSpPr>
            <a:spLocks noGrp="1" noChangeArrowheads="1"/>
          </p:cNvSpPr>
          <p:nvPr>
            <p:ph idx="1"/>
          </p:nvPr>
        </p:nvSpPr>
        <p:spPr/>
        <p:txBody>
          <a:bodyPr/>
          <a:lstStyle/>
          <a:p>
            <a:pPr marL="457200" indent="-457200">
              <a:defRPr/>
            </a:pPr>
            <a:r>
              <a:rPr lang="en-US" sz="1800" dirty="0"/>
              <a:t>Trustee of IRA proposed to acquire shares in a trust whose assets are principally gold bullion.</a:t>
            </a:r>
          </a:p>
          <a:p>
            <a:pPr marL="457200" indent="-457200">
              <a:defRPr/>
            </a:pPr>
            <a:endParaRPr lang="en-US" sz="1800" dirty="0"/>
          </a:p>
          <a:p>
            <a:pPr marL="457200" indent="-457200">
              <a:defRPr/>
            </a:pPr>
            <a:r>
              <a:rPr lang="en-US" sz="1800" dirty="0"/>
              <a:t>The trust’s primary objective is to provide investors with an opportunity to invest in gold through the Shares and be able to take delivery of physical gold bullion in exchange for their Shares. </a:t>
            </a:r>
          </a:p>
          <a:p>
            <a:pPr marL="457200" indent="-457200">
              <a:defRPr/>
            </a:pPr>
            <a:endParaRPr lang="en-US" sz="1800" dirty="0"/>
          </a:p>
          <a:p>
            <a:pPr marL="457200" indent="-457200">
              <a:defRPr/>
            </a:pPr>
            <a:r>
              <a:rPr lang="en-US" sz="1800" dirty="0"/>
              <a:t>The trust’s secondary objective is for the Shares to reflect the performance of the price of gold less the expenses of its operations. </a:t>
            </a:r>
          </a:p>
          <a:p>
            <a:pPr marL="457200" indent="-457200">
              <a:defRPr/>
            </a:pPr>
            <a:endParaRPr lang="en-US" sz="1800" dirty="0"/>
          </a:p>
          <a:p>
            <a:pPr marL="457200" indent="-457200">
              <a:defRPr/>
            </a:pPr>
            <a:r>
              <a:rPr lang="en-US" sz="1800" dirty="0"/>
              <a:t>IRC Sec. 408(m)(1): the acquisition of any collectible by an IRA is treated as a distribution from such account in an amount equal to the cost to such account of such collectible.</a:t>
            </a:r>
          </a:p>
          <a:p>
            <a:pPr eaLnBrk="1" hangingPunct="1">
              <a:lnSpc>
                <a:spcPct val="80000"/>
              </a:lnSpc>
              <a:defRPr/>
            </a:pPr>
            <a:endParaRPr lang="en-US" sz="1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pPr eaLnBrk="1" hangingPunct="1"/>
            <a:r>
              <a:rPr lang="en-US" dirty="0"/>
              <a:t>Treatment at Death</a:t>
            </a:r>
          </a:p>
        </p:txBody>
      </p:sp>
      <p:sp>
        <p:nvSpPr>
          <p:cNvPr id="229379" name="Rectangle 3"/>
          <p:cNvSpPr>
            <a:spLocks noGrp="1" noChangeArrowheads="1"/>
          </p:cNvSpPr>
          <p:nvPr>
            <p:ph idx="1"/>
          </p:nvPr>
        </p:nvSpPr>
        <p:spPr/>
        <p:txBody>
          <a:bodyPr/>
          <a:lstStyle/>
          <a:p>
            <a:pPr eaLnBrk="1" hangingPunct="1">
              <a:buFontTx/>
              <a:buChar char="•"/>
            </a:pPr>
            <a:r>
              <a:rPr lang="en-US" dirty="0"/>
              <a:t>The $600,000 of rollout gain does not receive a step-up in basis </a:t>
            </a:r>
          </a:p>
          <a:p>
            <a:pPr eaLnBrk="1" hangingPunct="1">
              <a:buFontTx/>
              <a:buNone/>
            </a:pPr>
            <a:r>
              <a:rPr lang="en-US" dirty="0"/>
              <a:t> </a:t>
            </a:r>
          </a:p>
          <a:p>
            <a:pPr eaLnBrk="1" hangingPunct="1">
              <a:buFontTx/>
              <a:buChar char="•"/>
            </a:pPr>
            <a:r>
              <a:rPr lang="en-US" dirty="0"/>
              <a:t>Subsequent gain (above $600,000) should receive a step-up in basis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eaLnBrk="1" hangingPunct="1"/>
            <a:r>
              <a:rPr lang="en-US" dirty="0"/>
              <a:t>Treatment at Death</a:t>
            </a:r>
          </a:p>
        </p:txBody>
      </p:sp>
      <p:sp>
        <p:nvSpPr>
          <p:cNvPr id="230403" name="Rectangle 3"/>
          <p:cNvSpPr>
            <a:spLocks noGrp="1" noChangeArrowheads="1"/>
          </p:cNvSpPr>
          <p:nvPr>
            <p:ph idx="1"/>
          </p:nvPr>
        </p:nvSpPr>
        <p:spPr/>
        <p:txBody>
          <a:bodyPr/>
          <a:lstStyle/>
          <a:p>
            <a:pPr eaLnBrk="1" hangingPunct="1"/>
            <a:r>
              <a:rPr lang="en-US"/>
              <a:t>If the estate or trust contains NUA stock, a fractional funding clause must be used. Otherwise, the NUA will be subject to immediate taxation.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Title 1"/>
          <p:cNvSpPr>
            <a:spLocks noGrp="1"/>
          </p:cNvSpPr>
          <p:nvPr>
            <p:ph type="title"/>
          </p:nvPr>
        </p:nvSpPr>
        <p:spPr/>
        <p:txBody>
          <a:bodyPr/>
          <a:lstStyle/>
          <a:p>
            <a:r>
              <a:rPr lang="en-US" dirty="0"/>
              <a:t>Comparison</a:t>
            </a:r>
          </a:p>
        </p:txBody>
      </p:sp>
      <p:graphicFrame>
        <p:nvGraphicFramePr>
          <p:cNvPr id="231426" name="Object 3"/>
          <p:cNvGraphicFramePr>
            <a:graphicFrameLocks noGrp="1" noChangeAspect="1"/>
          </p:cNvGraphicFramePr>
          <p:nvPr>
            <p:ph idx="4294967295"/>
          </p:nvPr>
        </p:nvGraphicFramePr>
        <p:xfrm>
          <a:off x="0" y="1643063"/>
          <a:ext cx="8051800" cy="4073525"/>
        </p:xfrm>
        <a:graphic>
          <a:graphicData uri="http://schemas.openxmlformats.org/presentationml/2006/ole">
            <mc:AlternateContent xmlns:mc="http://schemas.openxmlformats.org/markup-compatibility/2006">
              <mc:Choice xmlns:v="urn:schemas-microsoft-com:vml" Requires="v">
                <p:oleObj name="Chart" r:id="rId2" imgW="7934249" imgH="4438802" progId="Excel.Chart.8">
                  <p:embed/>
                </p:oleObj>
              </mc:Choice>
              <mc:Fallback>
                <p:oleObj name="Chart" r:id="rId2" imgW="7934249" imgH="4438802" progId="Excel.Chart.8">
                  <p:embed/>
                  <p:pic>
                    <p:nvPicPr>
                      <p:cNvPr id="231426"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43063"/>
                        <a:ext cx="8051800" cy="407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pPr eaLnBrk="1" hangingPunct="1"/>
            <a:r>
              <a:rPr lang="en-US" dirty="0"/>
              <a:t>Lump-Sum Distribution Options</a:t>
            </a:r>
          </a:p>
        </p:txBody>
      </p:sp>
      <p:sp>
        <p:nvSpPr>
          <p:cNvPr id="232451" name="Rectangle 3"/>
          <p:cNvSpPr>
            <a:spLocks noGrp="1" noChangeArrowheads="1"/>
          </p:cNvSpPr>
          <p:nvPr>
            <p:ph idx="1"/>
          </p:nvPr>
        </p:nvSpPr>
        <p:spPr/>
        <p:txBody>
          <a:bodyPr/>
          <a:lstStyle/>
          <a:p>
            <a:pPr eaLnBrk="1" hangingPunct="1">
              <a:buFontTx/>
              <a:buChar char="•"/>
            </a:pPr>
            <a:r>
              <a:rPr lang="en-US" sz="2900" dirty="0"/>
              <a:t>100% Rollout</a:t>
            </a:r>
          </a:p>
          <a:p>
            <a:pPr eaLnBrk="1" hangingPunct="1">
              <a:buFontTx/>
              <a:buChar char="•"/>
            </a:pPr>
            <a:endParaRPr lang="en-US" sz="2900" dirty="0"/>
          </a:p>
          <a:p>
            <a:pPr eaLnBrk="1" hangingPunct="1">
              <a:buFontTx/>
              <a:buChar char="•"/>
            </a:pPr>
            <a:r>
              <a:rPr lang="en-US" sz="2900" dirty="0"/>
              <a:t>100% Rollover to IRA</a:t>
            </a:r>
          </a:p>
          <a:p>
            <a:pPr eaLnBrk="1" hangingPunct="1">
              <a:buFontTx/>
              <a:buChar char="•"/>
            </a:pPr>
            <a:endParaRPr lang="en-US" sz="2900" dirty="0"/>
          </a:p>
          <a:p>
            <a:pPr eaLnBrk="1" hangingPunct="1">
              <a:buFontTx/>
              <a:buChar char="•"/>
            </a:pPr>
            <a:r>
              <a:rPr lang="en-US" sz="2900" dirty="0"/>
              <a:t>Partial Rollout / Partial Rollover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pPr eaLnBrk="1" hangingPunct="1"/>
            <a:r>
              <a:rPr lang="en-US" dirty="0"/>
              <a:t>100% Rollout</a:t>
            </a:r>
            <a:br>
              <a:rPr lang="en-US" b="1" dirty="0"/>
            </a:br>
            <a:r>
              <a:rPr lang="en-US" sz="2800" i="1" dirty="0">
                <a:solidFill>
                  <a:srgbClr val="FF0000"/>
                </a:solidFill>
              </a:rPr>
              <a:t>Advantages</a:t>
            </a:r>
            <a:endParaRPr lang="en-US" sz="2800" b="1" i="1" dirty="0">
              <a:solidFill>
                <a:srgbClr val="FF0000"/>
              </a:solidFill>
            </a:endParaRPr>
          </a:p>
        </p:txBody>
      </p:sp>
      <p:sp>
        <p:nvSpPr>
          <p:cNvPr id="233475" name="Rectangle 3"/>
          <p:cNvSpPr>
            <a:spLocks noGrp="1" noChangeArrowheads="1"/>
          </p:cNvSpPr>
          <p:nvPr>
            <p:ph idx="1"/>
          </p:nvPr>
        </p:nvSpPr>
        <p:spPr/>
        <p:txBody>
          <a:bodyPr/>
          <a:lstStyle/>
          <a:p>
            <a:pPr eaLnBrk="1" hangingPunct="1">
              <a:lnSpc>
                <a:spcPct val="90000"/>
              </a:lnSpc>
              <a:buFontTx/>
              <a:buChar char="•"/>
            </a:pPr>
            <a:r>
              <a:rPr lang="en-US" dirty="0"/>
              <a:t>Has greatest tax advantage over time due to favorable tax attributes (i.e. capital gains vs. ordinary income)</a:t>
            </a:r>
          </a:p>
          <a:p>
            <a:pPr eaLnBrk="1" hangingPunct="1">
              <a:lnSpc>
                <a:spcPct val="90000"/>
              </a:lnSpc>
              <a:buFontTx/>
              <a:buChar char="•"/>
            </a:pPr>
            <a:endParaRPr lang="en-US" dirty="0"/>
          </a:p>
          <a:p>
            <a:pPr eaLnBrk="1" hangingPunct="1">
              <a:lnSpc>
                <a:spcPct val="90000"/>
              </a:lnSpc>
              <a:buFontTx/>
              <a:buChar char="•"/>
            </a:pPr>
            <a:r>
              <a:rPr lang="en-US" dirty="0"/>
              <a:t>Allows for greater flexibility from an estate planning perspective (gifting, estate equalization, etc…)</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pPr eaLnBrk="1" hangingPunct="1"/>
            <a:r>
              <a:rPr lang="en-US" dirty="0"/>
              <a:t>100% Rollout</a:t>
            </a:r>
            <a:br>
              <a:rPr lang="en-US" b="1" dirty="0"/>
            </a:br>
            <a:r>
              <a:rPr lang="en-US" sz="2800" i="1" dirty="0">
                <a:solidFill>
                  <a:srgbClr val="FF0000"/>
                </a:solidFill>
              </a:rPr>
              <a:t>Disadvantages</a:t>
            </a:r>
            <a:endParaRPr lang="en-US" b="1" i="1" dirty="0">
              <a:solidFill>
                <a:srgbClr val="FF0000"/>
              </a:solidFill>
            </a:endParaRPr>
          </a:p>
        </p:txBody>
      </p:sp>
      <p:sp>
        <p:nvSpPr>
          <p:cNvPr id="234499" name="Rectangle 3"/>
          <p:cNvSpPr>
            <a:spLocks noGrp="1" noChangeArrowheads="1"/>
          </p:cNvSpPr>
          <p:nvPr>
            <p:ph idx="1"/>
          </p:nvPr>
        </p:nvSpPr>
        <p:spPr/>
        <p:txBody>
          <a:bodyPr/>
          <a:lstStyle/>
          <a:p>
            <a:pPr eaLnBrk="1" hangingPunct="1">
              <a:lnSpc>
                <a:spcPct val="80000"/>
              </a:lnSpc>
              <a:buFontTx/>
              <a:buChar char="•"/>
            </a:pPr>
            <a:r>
              <a:rPr lang="en-US" dirty="0"/>
              <a:t>Understanding the tax issues (basis, NUA, post-distribution gain, etc…) can be onerous over time</a:t>
            </a:r>
          </a:p>
          <a:p>
            <a:pPr eaLnBrk="1" hangingPunct="1">
              <a:lnSpc>
                <a:spcPct val="80000"/>
              </a:lnSpc>
              <a:buFontTx/>
              <a:buChar char="•"/>
            </a:pPr>
            <a:endParaRPr lang="en-US" dirty="0"/>
          </a:p>
          <a:p>
            <a:pPr eaLnBrk="1" hangingPunct="1">
              <a:lnSpc>
                <a:spcPct val="80000"/>
              </a:lnSpc>
              <a:buFontTx/>
              <a:buChar char="•"/>
            </a:pPr>
            <a:r>
              <a:rPr lang="en-US" dirty="0"/>
              <a:t>Immediate taxation on the cost basis of securities rolled out of the qualified plan</a:t>
            </a:r>
          </a:p>
          <a:p>
            <a:pPr eaLnBrk="1" hangingPunct="1">
              <a:lnSpc>
                <a:spcPct val="80000"/>
              </a:lnSpc>
              <a:buFontTx/>
              <a:buChar char="•"/>
            </a:pPr>
            <a:endParaRPr lang="en-US" dirty="0"/>
          </a:p>
          <a:p>
            <a:pPr eaLnBrk="1" hangingPunct="1">
              <a:lnSpc>
                <a:spcPct val="80000"/>
              </a:lnSpc>
              <a:buFontTx/>
              <a:buChar char="•"/>
            </a:pPr>
            <a:r>
              <a:rPr lang="en-US" dirty="0"/>
              <a:t>Generally not advisable from a financial planning perspective because the retiree has a significant exposure “diversifiable risk”.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pPr eaLnBrk="1" hangingPunct="1"/>
            <a:r>
              <a:rPr lang="en-US" dirty="0"/>
              <a:t>100% IRA Rollover Solution</a:t>
            </a:r>
            <a:br>
              <a:rPr lang="en-US" b="1" dirty="0"/>
            </a:br>
            <a:r>
              <a:rPr lang="en-US" sz="2800" i="1" dirty="0">
                <a:solidFill>
                  <a:srgbClr val="FF0000"/>
                </a:solidFill>
              </a:rPr>
              <a:t>Advantages</a:t>
            </a:r>
            <a:endParaRPr lang="en-US" sz="2800" b="1" i="1" dirty="0">
              <a:solidFill>
                <a:srgbClr val="FF0000"/>
              </a:solidFill>
            </a:endParaRPr>
          </a:p>
        </p:txBody>
      </p:sp>
      <p:sp>
        <p:nvSpPr>
          <p:cNvPr id="235523" name="Rectangle 3"/>
          <p:cNvSpPr>
            <a:spLocks noGrp="1" noChangeArrowheads="1"/>
          </p:cNvSpPr>
          <p:nvPr>
            <p:ph idx="1"/>
          </p:nvPr>
        </p:nvSpPr>
        <p:spPr/>
        <p:txBody>
          <a:bodyPr/>
          <a:lstStyle/>
          <a:p>
            <a:pPr eaLnBrk="1" hangingPunct="1">
              <a:buFontTx/>
              <a:buChar char="•"/>
            </a:pPr>
            <a:r>
              <a:rPr lang="en-US" dirty="0"/>
              <a:t>Easy to implement</a:t>
            </a:r>
          </a:p>
          <a:p>
            <a:pPr eaLnBrk="1" hangingPunct="1">
              <a:buFontTx/>
              <a:buChar char="•"/>
            </a:pPr>
            <a:endParaRPr lang="en-US" dirty="0"/>
          </a:p>
          <a:p>
            <a:pPr eaLnBrk="1" hangingPunct="1">
              <a:buFontTx/>
              <a:buChar char="•"/>
            </a:pPr>
            <a:r>
              <a:rPr lang="en-US" dirty="0"/>
              <a:t>Easy to understand</a:t>
            </a:r>
          </a:p>
          <a:p>
            <a:pPr eaLnBrk="1" hangingPunct="1">
              <a:buFontTx/>
              <a:buChar char="•"/>
            </a:pPr>
            <a:endParaRPr lang="en-US" dirty="0"/>
          </a:p>
          <a:p>
            <a:pPr eaLnBrk="1" hangingPunct="1">
              <a:buFontTx/>
              <a:buChar char="•"/>
            </a:pPr>
            <a:r>
              <a:rPr lang="en-US" dirty="0"/>
              <a:t>No taxation on rollover</a:t>
            </a:r>
          </a:p>
          <a:p>
            <a:pPr eaLnBrk="1" hangingPunct="1">
              <a:buFontTx/>
              <a:buChar char="•"/>
            </a:pPr>
            <a:endParaRPr lang="en-US" dirty="0"/>
          </a:p>
          <a:p>
            <a:pPr eaLnBrk="1" hangingPunct="1">
              <a:buFontTx/>
              <a:buChar char="•"/>
            </a:pPr>
            <a:r>
              <a:rPr lang="en-US" dirty="0"/>
              <a:t>Allows retiree to create a balanced portfolio</a:t>
            </a:r>
            <a:endParaRPr lang="en-US" sz="4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pPr eaLnBrk="1" hangingPunct="1"/>
            <a:r>
              <a:rPr lang="en-US" dirty="0"/>
              <a:t>100% IRA Rollover Solution</a:t>
            </a:r>
            <a:br>
              <a:rPr lang="en-US" dirty="0"/>
            </a:br>
            <a:r>
              <a:rPr lang="en-US" sz="2800" i="1" dirty="0">
                <a:solidFill>
                  <a:srgbClr val="FF0000"/>
                </a:solidFill>
              </a:rPr>
              <a:t>Disadvantages</a:t>
            </a:r>
          </a:p>
        </p:txBody>
      </p:sp>
      <p:sp>
        <p:nvSpPr>
          <p:cNvPr id="236547" name="Rectangle 3"/>
          <p:cNvSpPr>
            <a:spLocks noGrp="1" noChangeArrowheads="1"/>
          </p:cNvSpPr>
          <p:nvPr>
            <p:ph idx="1"/>
          </p:nvPr>
        </p:nvSpPr>
        <p:spPr/>
        <p:txBody>
          <a:bodyPr/>
          <a:lstStyle/>
          <a:p>
            <a:pPr eaLnBrk="1" hangingPunct="1">
              <a:lnSpc>
                <a:spcPct val="120000"/>
              </a:lnSpc>
              <a:buFontTx/>
              <a:buChar char="•"/>
            </a:pPr>
            <a:r>
              <a:rPr lang="en-US" dirty="0"/>
              <a:t>Pre-59½ rules</a:t>
            </a:r>
          </a:p>
          <a:p>
            <a:pPr eaLnBrk="1" hangingPunct="1">
              <a:lnSpc>
                <a:spcPct val="120000"/>
              </a:lnSpc>
              <a:buFontTx/>
              <a:buChar char="•"/>
            </a:pPr>
            <a:endParaRPr lang="en-US" dirty="0"/>
          </a:p>
          <a:p>
            <a:pPr eaLnBrk="1" hangingPunct="1">
              <a:lnSpc>
                <a:spcPct val="120000"/>
              </a:lnSpc>
              <a:buFontTx/>
              <a:buChar char="•"/>
            </a:pPr>
            <a:r>
              <a:rPr lang="en-US" dirty="0"/>
              <a:t>No capital gain treatment</a:t>
            </a:r>
          </a:p>
          <a:p>
            <a:pPr eaLnBrk="1" hangingPunct="1">
              <a:lnSpc>
                <a:spcPct val="120000"/>
              </a:lnSpc>
              <a:buFontTx/>
              <a:buChar char="•"/>
            </a:pPr>
            <a:endParaRPr lang="en-US" dirty="0"/>
          </a:p>
          <a:p>
            <a:pPr eaLnBrk="1" hangingPunct="1">
              <a:lnSpc>
                <a:spcPct val="120000"/>
              </a:lnSpc>
              <a:buFontTx/>
              <a:buChar char="•"/>
            </a:pPr>
            <a:r>
              <a:rPr lang="en-US" dirty="0"/>
              <a:t>Limits estate tax planning options</a:t>
            </a:r>
            <a:endParaRPr lang="en-US" sz="4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pPr eaLnBrk="1" hangingPunct="1"/>
            <a:r>
              <a:rPr lang="en-US" dirty="0"/>
              <a:t>Partial Rollover </a:t>
            </a:r>
            <a:br>
              <a:rPr lang="en-US" dirty="0"/>
            </a:br>
            <a:r>
              <a:rPr lang="en-US" sz="2800" i="1" dirty="0">
                <a:solidFill>
                  <a:srgbClr val="FF0000"/>
                </a:solidFill>
              </a:rPr>
              <a:t>Example</a:t>
            </a:r>
          </a:p>
        </p:txBody>
      </p:sp>
      <p:sp>
        <p:nvSpPr>
          <p:cNvPr id="237571" name="Rectangle 3"/>
          <p:cNvSpPr>
            <a:spLocks noGrp="1" noChangeArrowheads="1"/>
          </p:cNvSpPr>
          <p:nvPr>
            <p:ph idx="1"/>
          </p:nvPr>
        </p:nvSpPr>
        <p:spPr/>
        <p:txBody>
          <a:bodyPr>
            <a:normAutofit lnSpcReduction="10000"/>
          </a:bodyPr>
          <a:lstStyle/>
          <a:p>
            <a:pPr marL="0" indent="0">
              <a:buNone/>
              <a:defRPr/>
            </a:pPr>
            <a:r>
              <a:rPr lang="en-US" sz="2400" dirty="0"/>
              <a:t>Retiree has $1,200,000 in his qualified plan The plan is 90 percent invested in employer stock</a:t>
            </a:r>
            <a:endParaRPr lang="en-US" sz="2000" dirty="0"/>
          </a:p>
          <a:p>
            <a:pPr eaLnBrk="1" hangingPunct="1">
              <a:lnSpc>
                <a:spcPct val="90000"/>
              </a:lnSpc>
              <a:defRPr/>
            </a:pPr>
            <a:endParaRPr lang="en-US" sz="2300" dirty="0"/>
          </a:p>
          <a:p>
            <a:pPr marL="0" indent="0">
              <a:buNone/>
              <a:defRPr/>
            </a:pPr>
            <a:r>
              <a:rPr lang="en-US" sz="2300" dirty="0"/>
              <a:t>Step One:   Take a $200,000 lump sum distribution</a:t>
            </a:r>
          </a:p>
          <a:p>
            <a:pPr marL="0" indent="0">
              <a:buNone/>
              <a:defRPr/>
            </a:pPr>
            <a:endParaRPr lang="en-US" sz="2300" dirty="0"/>
          </a:p>
          <a:p>
            <a:pPr marL="0" indent="0">
              <a:buNone/>
              <a:defRPr/>
            </a:pPr>
            <a:r>
              <a:rPr lang="en-US" sz="2300" dirty="0"/>
              <a:t>Step Two:   Basis in employer stock is taxed at rollout</a:t>
            </a:r>
          </a:p>
          <a:p>
            <a:pPr marL="0" indent="0">
              <a:buNone/>
              <a:defRPr/>
            </a:pPr>
            <a:endParaRPr lang="en-US" sz="2300" dirty="0"/>
          </a:p>
          <a:p>
            <a:pPr marL="0" indent="0">
              <a:buNone/>
              <a:defRPr/>
            </a:pPr>
            <a:r>
              <a:rPr lang="en-US" sz="2300" dirty="0"/>
              <a:t>Step Three: Transfer remaining $1,000,000 to an IRA</a:t>
            </a:r>
          </a:p>
          <a:p>
            <a:pPr marL="0" indent="0">
              <a:buNone/>
              <a:defRPr/>
            </a:pPr>
            <a:endParaRPr lang="en-US" sz="2300" dirty="0"/>
          </a:p>
          <a:p>
            <a:pPr marL="0" indent="0">
              <a:buNone/>
              <a:defRPr/>
            </a:pPr>
            <a:r>
              <a:rPr lang="en-US" sz="2300" dirty="0"/>
              <a:t>Step Four:   File proper tax elections</a:t>
            </a:r>
          </a:p>
          <a:p>
            <a:pPr lvl="1" eaLnBrk="1" hangingPunct="1">
              <a:lnSpc>
                <a:spcPct val="90000"/>
              </a:lnSpc>
              <a:defRPr/>
            </a:pPr>
            <a:r>
              <a:rPr lang="en-US" sz="2000" dirty="0"/>
              <a:t>Basis allocation election</a:t>
            </a:r>
          </a:p>
          <a:p>
            <a:pPr lvl="1" eaLnBrk="1" hangingPunct="1">
              <a:lnSpc>
                <a:spcPct val="90000"/>
              </a:lnSpc>
              <a:defRPr/>
            </a:pPr>
            <a:r>
              <a:rPr lang="en-US" sz="2000" dirty="0"/>
              <a:t>Taxation of employer basis election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AutoShape 2"/>
          <p:cNvSpPr>
            <a:spLocks noChangeArrowheads="1"/>
          </p:cNvSpPr>
          <p:nvPr/>
        </p:nvSpPr>
        <p:spPr bwMode="auto">
          <a:xfrm>
            <a:off x="5105400" y="1524000"/>
            <a:ext cx="1981200" cy="1066800"/>
          </a:xfrm>
          <a:prstGeom prst="roundRect">
            <a:avLst>
              <a:gd name="adj" fmla="val 16667"/>
            </a:avLst>
          </a:prstGeom>
          <a:solidFill>
            <a:schemeClr val="tx2">
              <a:lumMod val="75000"/>
              <a:lumOff val="25000"/>
            </a:schemeClr>
          </a:solidFill>
          <a:ln w="9525">
            <a:solidFill>
              <a:schemeClr val="tx1"/>
            </a:solidFill>
            <a:round/>
            <a:headEnd/>
            <a:tailEnd/>
          </a:ln>
        </p:spPr>
        <p:txBody>
          <a:bodyPr wrap="none" anchor="ctr"/>
          <a:lstStyle/>
          <a:p>
            <a:pPr algn="ctr">
              <a:defRPr/>
            </a:pPr>
            <a:r>
              <a:rPr lang="en-US" sz="2000">
                <a:solidFill>
                  <a:schemeClr val="bg1"/>
                </a:solidFill>
              </a:rPr>
              <a:t>XYZ Corp. Profit </a:t>
            </a:r>
          </a:p>
          <a:p>
            <a:pPr algn="ctr">
              <a:defRPr/>
            </a:pPr>
            <a:r>
              <a:rPr lang="en-US" sz="2000">
                <a:solidFill>
                  <a:schemeClr val="bg1"/>
                </a:solidFill>
              </a:rPr>
              <a:t>Sharing Plan</a:t>
            </a:r>
          </a:p>
          <a:p>
            <a:pPr algn="ctr">
              <a:defRPr/>
            </a:pPr>
            <a:r>
              <a:rPr lang="en-US" sz="2000">
                <a:solidFill>
                  <a:schemeClr val="bg1"/>
                </a:solidFill>
              </a:rPr>
              <a:t>$1,200,000</a:t>
            </a:r>
          </a:p>
        </p:txBody>
      </p:sp>
      <p:sp>
        <p:nvSpPr>
          <p:cNvPr id="197635" name="AutoShape 3"/>
          <p:cNvSpPr>
            <a:spLocks noChangeArrowheads="1"/>
          </p:cNvSpPr>
          <p:nvPr/>
        </p:nvSpPr>
        <p:spPr bwMode="auto">
          <a:xfrm>
            <a:off x="3048000" y="2895600"/>
            <a:ext cx="1524000" cy="914400"/>
          </a:xfrm>
          <a:prstGeom prst="roundRect">
            <a:avLst>
              <a:gd name="adj" fmla="val 16667"/>
            </a:avLst>
          </a:prstGeom>
          <a:solidFill>
            <a:schemeClr val="tx2">
              <a:lumMod val="75000"/>
              <a:lumOff val="25000"/>
            </a:schemeClr>
          </a:solidFill>
          <a:ln w="9525">
            <a:solidFill>
              <a:schemeClr val="tx1"/>
            </a:solidFill>
            <a:round/>
            <a:headEnd/>
            <a:tailEnd/>
          </a:ln>
        </p:spPr>
        <p:txBody>
          <a:bodyPr wrap="none" anchor="ctr"/>
          <a:lstStyle/>
          <a:p>
            <a:pPr algn="ctr">
              <a:defRPr/>
            </a:pPr>
            <a:r>
              <a:rPr lang="en-US" sz="2000" dirty="0">
                <a:solidFill>
                  <a:schemeClr val="bg1"/>
                </a:solidFill>
              </a:rPr>
              <a:t>IRA</a:t>
            </a:r>
          </a:p>
          <a:p>
            <a:pPr algn="ctr">
              <a:defRPr/>
            </a:pPr>
            <a:r>
              <a:rPr lang="en-US" sz="2000" dirty="0">
                <a:solidFill>
                  <a:schemeClr val="bg1"/>
                </a:solidFill>
              </a:rPr>
              <a:t>$1,000,000</a:t>
            </a:r>
          </a:p>
        </p:txBody>
      </p:sp>
      <p:sp>
        <p:nvSpPr>
          <p:cNvPr id="197636" name="AutoShape 4"/>
          <p:cNvSpPr>
            <a:spLocks noChangeArrowheads="1"/>
          </p:cNvSpPr>
          <p:nvPr/>
        </p:nvSpPr>
        <p:spPr bwMode="auto">
          <a:xfrm>
            <a:off x="7467600" y="2895600"/>
            <a:ext cx="1752600" cy="990600"/>
          </a:xfrm>
          <a:prstGeom prst="roundRect">
            <a:avLst>
              <a:gd name="adj" fmla="val 16667"/>
            </a:avLst>
          </a:prstGeom>
          <a:solidFill>
            <a:schemeClr val="tx2">
              <a:lumMod val="75000"/>
              <a:lumOff val="25000"/>
            </a:schemeClr>
          </a:solidFill>
          <a:ln w="9525">
            <a:solidFill>
              <a:schemeClr val="tx1"/>
            </a:solidFill>
            <a:round/>
            <a:headEnd/>
            <a:tailEnd/>
          </a:ln>
        </p:spPr>
        <p:txBody>
          <a:bodyPr wrap="none" anchor="ctr"/>
          <a:lstStyle/>
          <a:p>
            <a:pPr algn="ctr">
              <a:defRPr/>
            </a:pPr>
            <a:r>
              <a:rPr lang="en-US" sz="2000">
                <a:solidFill>
                  <a:schemeClr val="bg1"/>
                </a:solidFill>
              </a:rPr>
              <a:t>In-Kind </a:t>
            </a:r>
          </a:p>
          <a:p>
            <a:pPr algn="ctr">
              <a:defRPr/>
            </a:pPr>
            <a:r>
              <a:rPr lang="en-US" sz="2000">
                <a:solidFill>
                  <a:schemeClr val="bg1"/>
                </a:solidFill>
              </a:rPr>
              <a:t>Distribution</a:t>
            </a:r>
          </a:p>
          <a:p>
            <a:pPr algn="ctr">
              <a:defRPr/>
            </a:pPr>
            <a:r>
              <a:rPr lang="en-US" sz="2000">
                <a:solidFill>
                  <a:schemeClr val="bg1"/>
                </a:solidFill>
              </a:rPr>
              <a:t>$200,000</a:t>
            </a:r>
          </a:p>
        </p:txBody>
      </p:sp>
      <p:sp>
        <p:nvSpPr>
          <p:cNvPr id="197637" name="AutoShape 5"/>
          <p:cNvSpPr>
            <a:spLocks noChangeArrowheads="1"/>
          </p:cNvSpPr>
          <p:nvPr/>
        </p:nvSpPr>
        <p:spPr bwMode="auto">
          <a:xfrm>
            <a:off x="6553200" y="4800600"/>
            <a:ext cx="1524000" cy="914400"/>
          </a:xfrm>
          <a:prstGeom prst="roundRect">
            <a:avLst>
              <a:gd name="adj" fmla="val 16667"/>
            </a:avLst>
          </a:prstGeom>
          <a:solidFill>
            <a:schemeClr val="tx2">
              <a:lumMod val="75000"/>
              <a:lumOff val="25000"/>
            </a:schemeClr>
          </a:solidFill>
          <a:ln w="9525">
            <a:solidFill>
              <a:schemeClr val="tx1"/>
            </a:solidFill>
            <a:round/>
            <a:headEnd/>
            <a:tailEnd/>
          </a:ln>
        </p:spPr>
        <p:txBody>
          <a:bodyPr wrap="none" anchor="ctr"/>
          <a:lstStyle/>
          <a:p>
            <a:pPr algn="ctr">
              <a:defRPr/>
            </a:pPr>
            <a:r>
              <a:rPr lang="en-US" sz="2000">
                <a:solidFill>
                  <a:schemeClr val="bg1"/>
                </a:solidFill>
              </a:rPr>
              <a:t>“Open”</a:t>
            </a:r>
          </a:p>
          <a:p>
            <a:pPr algn="ctr">
              <a:defRPr/>
            </a:pPr>
            <a:r>
              <a:rPr lang="en-US" sz="2000">
                <a:solidFill>
                  <a:schemeClr val="bg1"/>
                </a:solidFill>
              </a:rPr>
              <a:t>Shares</a:t>
            </a:r>
          </a:p>
        </p:txBody>
      </p:sp>
      <p:sp>
        <p:nvSpPr>
          <p:cNvPr id="197638" name="AutoShape 6"/>
          <p:cNvSpPr>
            <a:spLocks noChangeArrowheads="1"/>
          </p:cNvSpPr>
          <p:nvPr/>
        </p:nvSpPr>
        <p:spPr bwMode="auto">
          <a:xfrm>
            <a:off x="8610600" y="4800600"/>
            <a:ext cx="1524000" cy="914400"/>
          </a:xfrm>
          <a:prstGeom prst="roundRect">
            <a:avLst>
              <a:gd name="adj" fmla="val 16667"/>
            </a:avLst>
          </a:prstGeom>
          <a:solidFill>
            <a:schemeClr val="tx2">
              <a:lumMod val="75000"/>
              <a:lumOff val="25000"/>
            </a:schemeClr>
          </a:solidFill>
          <a:ln w="9525">
            <a:solidFill>
              <a:schemeClr val="tx1"/>
            </a:solidFill>
            <a:round/>
            <a:headEnd/>
            <a:tailEnd/>
          </a:ln>
        </p:spPr>
        <p:txBody>
          <a:bodyPr wrap="none" anchor="ctr"/>
          <a:lstStyle/>
          <a:p>
            <a:pPr algn="ctr">
              <a:defRPr/>
            </a:pPr>
            <a:r>
              <a:rPr lang="en-US" sz="2000">
                <a:solidFill>
                  <a:schemeClr val="bg1"/>
                </a:solidFill>
              </a:rPr>
              <a:t>Hedged</a:t>
            </a:r>
          </a:p>
          <a:p>
            <a:pPr algn="ctr">
              <a:defRPr/>
            </a:pPr>
            <a:r>
              <a:rPr lang="en-US" sz="2000">
                <a:solidFill>
                  <a:schemeClr val="bg1"/>
                </a:solidFill>
              </a:rPr>
              <a:t>Shares</a:t>
            </a:r>
          </a:p>
        </p:txBody>
      </p:sp>
      <p:sp>
        <p:nvSpPr>
          <p:cNvPr id="462855" name="Line 7"/>
          <p:cNvSpPr>
            <a:spLocks noChangeShapeType="1"/>
          </p:cNvSpPr>
          <p:nvPr/>
        </p:nvSpPr>
        <p:spPr bwMode="auto">
          <a:xfrm flipH="1">
            <a:off x="3733800" y="1905000"/>
            <a:ext cx="1371600" cy="914400"/>
          </a:xfrm>
          <a:prstGeom prst="line">
            <a:avLst/>
          </a:prstGeom>
          <a:noFill/>
          <a:ln w="9525">
            <a:solidFill>
              <a:schemeClr val="tx1"/>
            </a:solidFill>
            <a:round/>
            <a:headEnd/>
            <a:tailEnd type="triangle" w="lg" len="lg"/>
          </a:ln>
          <a:effectLst/>
        </p:spPr>
        <p:txBody>
          <a:bodyPr wrap="none" anchor="ctr"/>
          <a:lstStyle/>
          <a:p>
            <a:pPr>
              <a:lnSpc>
                <a:spcPct val="90000"/>
              </a:lnSpc>
              <a:spcBef>
                <a:spcPct val="20000"/>
              </a:spcBef>
              <a:buClr>
                <a:schemeClr val="tx1"/>
              </a:buClr>
              <a:buFont typeface="Arial" charset="0"/>
              <a:buChar char="•"/>
              <a:defRPr/>
            </a:pPr>
            <a:endParaRPr lang="en-US" sz="2000" dirty="0">
              <a:effectLst>
                <a:outerShdw blurRad="38100" dist="38100" dir="2700000" algn="tl">
                  <a:srgbClr val="000000">
                    <a:alpha val="43137"/>
                  </a:srgbClr>
                </a:outerShdw>
              </a:effectLst>
            </a:endParaRPr>
          </a:p>
        </p:txBody>
      </p:sp>
      <p:sp>
        <p:nvSpPr>
          <p:cNvPr id="462856" name="Line 8"/>
          <p:cNvSpPr>
            <a:spLocks noChangeShapeType="1"/>
          </p:cNvSpPr>
          <p:nvPr/>
        </p:nvSpPr>
        <p:spPr bwMode="auto">
          <a:xfrm>
            <a:off x="7086600" y="1981200"/>
            <a:ext cx="1295400" cy="838200"/>
          </a:xfrm>
          <a:prstGeom prst="line">
            <a:avLst/>
          </a:prstGeom>
          <a:noFill/>
          <a:ln w="9525">
            <a:solidFill>
              <a:schemeClr val="tx1"/>
            </a:solidFill>
            <a:round/>
            <a:headEnd/>
            <a:tailEnd type="triangle" w="lg" len="lg"/>
          </a:ln>
          <a:effectLst/>
        </p:spPr>
        <p:txBody>
          <a:bodyPr wrap="none" anchor="ctr"/>
          <a:lstStyle/>
          <a:p>
            <a:pPr>
              <a:lnSpc>
                <a:spcPct val="90000"/>
              </a:lnSpc>
              <a:spcBef>
                <a:spcPct val="20000"/>
              </a:spcBef>
              <a:buClr>
                <a:schemeClr val="tx1"/>
              </a:buClr>
              <a:buFont typeface="Arial" charset="0"/>
              <a:buChar char="•"/>
              <a:defRPr/>
            </a:pPr>
            <a:endParaRPr lang="en-US" sz="2000" dirty="0">
              <a:effectLst>
                <a:outerShdw blurRad="38100" dist="38100" dir="2700000" algn="tl">
                  <a:srgbClr val="000000">
                    <a:alpha val="43137"/>
                  </a:srgbClr>
                </a:outerShdw>
              </a:effectLst>
            </a:endParaRPr>
          </a:p>
        </p:txBody>
      </p:sp>
      <p:sp>
        <p:nvSpPr>
          <p:cNvPr id="462857" name="Line 9"/>
          <p:cNvSpPr>
            <a:spLocks noChangeShapeType="1"/>
          </p:cNvSpPr>
          <p:nvPr/>
        </p:nvSpPr>
        <p:spPr bwMode="auto">
          <a:xfrm flipH="1">
            <a:off x="7391400" y="3886200"/>
            <a:ext cx="914400" cy="838200"/>
          </a:xfrm>
          <a:prstGeom prst="line">
            <a:avLst/>
          </a:prstGeom>
          <a:noFill/>
          <a:ln w="9525">
            <a:solidFill>
              <a:schemeClr val="tx1"/>
            </a:solidFill>
            <a:round/>
            <a:headEnd/>
            <a:tailEnd type="triangle" w="lg" len="lg"/>
          </a:ln>
          <a:effectLst/>
        </p:spPr>
        <p:txBody>
          <a:bodyPr wrap="none" anchor="ctr"/>
          <a:lstStyle/>
          <a:p>
            <a:pPr>
              <a:lnSpc>
                <a:spcPct val="90000"/>
              </a:lnSpc>
              <a:spcBef>
                <a:spcPct val="20000"/>
              </a:spcBef>
              <a:buClr>
                <a:schemeClr val="tx1"/>
              </a:buClr>
              <a:buFont typeface="Arial" charset="0"/>
              <a:buChar char="•"/>
              <a:defRPr/>
            </a:pPr>
            <a:endParaRPr lang="en-US" sz="2000" dirty="0">
              <a:effectLst>
                <a:outerShdw blurRad="38100" dist="38100" dir="2700000" algn="tl">
                  <a:srgbClr val="000000">
                    <a:alpha val="43137"/>
                  </a:srgbClr>
                </a:outerShdw>
              </a:effectLst>
            </a:endParaRPr>
          </a:p>
        </p:txBody>
      </p:sp>
      <p:sp>
        <p:nvSpPr>
          <p:cNvPr id="462858" name="Line 10"/>
          <p:cNvSpPr>
            <a:spLocks noChangeShapeType="1"/>
          </p:cNvSpPr>
          <p:nvPr/>
        </p:nvSpPr>
        <p:spPr bwMode="auto">
          <a:xfrm>
            <a:off x="8458200" y="3886200"/>
            <a:ext cx="914400" cy="838200"/>
          </a:xfrm>
          <a:prstGeom prst="line">
            <a:avLst/>
          </a:prstGeom>
          <a:noFill/>
          <a:ln w="9525">
            <a:solidFill>
              <a:schemeClr val="tx1"/>
            </a:solidFill>
            <a:round/>
            <a:headEnd/>
            <a:tailEnd type="triangle" w="lg" len="lg"/>
          </a:ln>
          <a:effectLst/>
        </p:spPr>
        <p:txBody>
          <a:bodyPr wrap="none" anchor="ctr"/>
          <a:lstStyle/>
          <a:p>
            <a:pPr>
              <a:lnSpc>
                <a:spcPct val="90000"/>
              </a:lnSpc>
              <a:spcBef>
                <a:spcPct val="20000"/>
              </a:spcBef>
              <a:buClr>
                <a:schemeClr val="tx1"/>
              </a:buClr>
              <a:buFont typeface="Arial" charset="0"/>
              <a:buChar char="•"/>
              <a:defRPr/>
            </a:pPr>
            <a:endParaRPr lang="en-US" sz="2000" dirty="0">
              <a:effectLst>
                <a:outerShdw blurRad="38100" dist="38100" dir="2700000" algn="tl">
                  <a:srgbClr val="000000">
                    <a:alpha val="43137"/>
                  </a:srgbClr>
                </a:outerShdw>
              </a:effectLst>
            </a:endParaRPr>
          </a:p>
        </p:txBody>
      </p:sp>
      <p:sp>
        <p:nvSpPr>
          <p:cNvPr id="238603" name="Title 1"/>
          <p:cNvSpPr>
            <a:spLocks noGrp="1"/>
          </p:cNvSpPr>
          <p:nvPr>
            <p:ph type="title"/>
          </p:nvPr>
        </p:nvSpPr>
        <p:spPr/>
        <p:txBody>
          <a:bodyPr/>
          <a:lstStyle/>
          <a:p>
            <a:r>
              <a:rPr lang="en-US" dirty="0"/>
              <a:t>Partial Rollover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eaLnBrk="1" hangingPunct="1"/>
            <a:r>
              <a:rPr lang="en-US" dirty="0"/>
              <a:t>IRA Investments</a:t>
            </a:r>
            <a:br>
              <a:rPr lang="en-US" dirty="0"/>
            </a:br>
            <a:r>
              <a:rPr lang="en-US" sz="2800" i="1" dirty="0">
                <a:solidFill>
                  <a:srgbClr val="FF0000"/>
                </a:solidFill>
              </a:rPr>
              <a:t>PLR 201446030, Cont.</a:t>
            </a:r>
            <a:endParaRPr lang="en-US" sz="2800" dirty="0">
              <a:solidFill>
                <a:srgbClr val="FF0000"/>
              </a:solidFill>
            </a:endParaRPr>
          </a:p>
        </p:txBody>
      </p:sp>
      <p:sp>
        <p:nvSpPr>
          <p:cNvPr id="183299" name="Rectangle 3"/>
          <p:cNvSpPr>
            <a:spLocks noGrp="1" noChangeArrowheads="1"/>
          </p:cNvSpPr>
          <p:nvPr>
            <p:ph idx="1"/>
          </p:nvPr>
        </p:nvSpPr>
        <p:spPr/>
        <p:txBody>
          <a:bodyPr/>
          <a:lstStyle/>
          <a:p>
            <a:pPr marL="457200" indent="-457200">
              <a:defRPr/>
            </a:pPr>
            <a:r>
              <a:rPr lang="en-US" sz="1600" dirty="0"/>
              <a:t>IRC Sec. 408(m)(2): the term “collectible” means (A) any work of art, (B) any rug or antique, (C) any metal or gem, (D) any stamp or coin, (E) any alcoholic beverage, or (F) any other tangible personal property specified by the Secretary.</a:t>
            </a:r>
          </a:p>
          <a:p>
            <a:pPr marL="457200" indent="-457200">
              <a:defRPr/>
            </a:pPr>
            <a:endParaRPr lang="en-US" sz="1600" dirty="0"/>
          </a:p>
          <a:p>
            <a:pPr marL="457200" indent="-457200">
              <a:defRPr/>
            </a:pPr>
            <a:r>
              <a:rPr lang="en-US" sz="1600" dirty="0"/>
              <a:t>IRC Sec. 408(m)(3): the term “collectible” shall not include (A) any coin which is (</a:t>
            </a:r>
            <a:r>
              <a:rPr lang="en-US" sz="1600" dirty="0" err="1"/>
              <a:t>i</a:t>
            </a:r>
            <a:r>
              <a:rPr lang="en-US" sz="1600" dirty="0"/>
              <a:t>) a gold coin, (ii) a silver coin, (iii) a platinum coin, or (iv) a coin issued under the laws of any State, or (B) any gold, silver, platinum or palladium bullion of a fineness equal to or exceeding the minimum fineness that a contract market requires for metals which may be delivered in satisfaction of a regulated futures contract, if such bullion is in the physical possession of a trustee described in section 408(a).</a:t>
            </a:r>
          </a:p>
          <a:p>
            <a:pPr marL="457200" indent="-457200">
              <a:defRPr/>
            </a:pPr>
            <a:endParaRPr lang="en-US" sz="1600" dirty="0"/>
          </a:p>
          <a:p>
            <a:pPr marL="457200" indent="-457200">
              <a:defRPr/>
            </a:pPr>
            <a:r>
              <a:rPr lang="en-US" sz="1600" dirty="0"/>
              <a:t>Ruling: the acquisition of the Trust Shares will not constitute the acquisition of a collectible and thus an IRA owning Trust Shares will not be treated as having made a distribution. However, in the event any Shares held in an IRA are exchanged for Gold, such exchange would constitute the acquisition of a collectible and therefore a distribution.</a:t>
            </a:r>
          </a:p>
          <a:p>
            <a:pPr eaLnBrk="1" hangingPunct="1">
              <a:lnSpc>
                <a:spcPct val="80000"/>
              </a:lnSpc>
              <a:defRPr/>
            </a:pPr>
            <a:endParaRPr lang="en-US" sz="1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pPr eaLnBrk="1" hangingPunct="1"/>
            <a:r>
              <a:rPr lang="en-US" b="1" dirty="0"/>
              <a:t>Partial Rollover</a:t>
            </a:r>
            <a:br>
              <a:rPr lang="en-US" b="1" dirty="0"/>
            </a:br>
            <a:r>
              <a:rPr lang="en-US" sz="2800" i="1" dirty="0">
                <a:solidFill>
                  <a:srgbClr val="FF0000"/>
                </a:solidFill>
              </a:rPr>
              <a:t>Example</a:t>
            </a:r>
          </a:p>
        </p:txBody>
      </p:sp>
      <p:sp>
        <p:nvSpPr>
          <p:cNvPr id="239619" name="Rectangle 3"/>
          <p:cNvSpPr>
            <a:spLocks noGrp="1" noChangeArrowheads="1"/>
          </p:cNvSpPr>
          <p:nvPr>
            <p:ph idx="1"/>
          </p:nvPr>
        </p:nvSpPr>
        <p:spPr/>
        <p:txBody>
          <a:bodyPr/>
          <a:lstStyle/>
          <a:p>
            <a:pPr>
              <a:lnSpc>
                <a:spcPct val="90000"/>
              </a:lnSpc>
            </a:pPr>
            <a:r>
              <a:rPr lang="en-US" sz="2400" dirty="0"/>
              <a:t> </a:t>
            </a:r>
            <a:r>
              <a:rPr lang="en-US" dirty="0"/>
              <a:t>Partial Rollover vs. Total Rollover</a:t>
            </a:r>
          </a:p>
          <a:p>
            <a:pPr>
              <a:lnSpc>
                <a:spcPct val="90000"/>
              </a:lnSpc>
            </a:pPr>
            <a:endParaRPr lang="en-US" dirty="0"/>
          </a:p>
          <a:p>
            <a:pPr>
              <a:lnSpc>
                <a:spcPct val="90000"/>
              </a:lnSpc>
            </a:pPr>
            <a:r>
              <a:rPr lang="en-US" dirty="0"/>
              <a:t> Cream of the Coffee Rule</a:t>
            </a:r>
          </a:p>
          <a:p>
            <a:pPr>
              <a:lnSpc>
                <a:spcPct val="90000"/>
              </a:lnSpc>
            </a:pPr>
            <a:r>
              <a:rPr lang="en-US" dirty="0"/>
              <a:t> </a:t>
            </a:r>
          </a:p>
          <a:p>
            <a:pPr>
              <a:lnSpc>
                <a:spcPct val="90000"/>
              </a:lnSpc>
            </a:pPr>
            <a:r>
              <a:rPr lang="en-US" dirty="0"/>
              <a:t>Total distribution:</a:t>
            </a:r>
          </a:p>
          <a:p>
            <a:pPr lvl="1">
              <a:lnSpc>
                <a:spcPct val="90000"/>
              </a:lnSpc>
              <a:buFont typeface="Arial" charset="0"/>
              <a:buChar char="-"/>
            </a:pPr>
            <a:r>
              <a:rPr lang="en-US" dirty="0"/>
              <a:t> Rollover to taxable portion to IRA</a:t>
            </a:r>
          </a:p>
          <a:p>
            <a:pPr lvl="1">
              <a:lnSpc>
                <a:spcPct val="90000"/>
              </a:lnSpc>
              <a:buFont typeface="Arial" charset="0"/>
              <a:buChar char="-"/>
            </a:pPr>
            <a:r>
              <a:rPr lang="en-US" dirty="0"/>
              <a:t> Distribution of non-taxable portion followed by rollover to Roth IRA</a:t>
            </a:r>
          </a:p>
          <a:p>
            <a:pPr lvl="1">
              <a:lnSpc>
                <a:spcPct val="90000"/>
              </a:lnSpc>
              <a:buFont typeface="Arial" charset="0"/>
              <a:buChar char="-"/>
            </a:pPr>
            <a:r>
              <a:rPr lang="en-US" dirty="0"/>
              <a:t> Cream of the Coffee or treated as full rollover?</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1981200" y="2514600"/>
            <a:ext cx="8229600" cy="1143000"/>
          </a:xfrm>
        </p:spPr>
        <p:txBody>
          <a:bodyPr>
            <a:normAutofit fontScale="90000"/>
          </a:bodyPr>
          <a:lstStyle/>
          <a:p>
            <a:pPr eaLnBrk="1" hangingPunct="1"/>
            <a:r>
              <a:rPr lang="en-US" sz="4800" b="1"/>
              <a:t>Hedging &amp; Diversification Strategies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pPr eaLnBrk="1" hangingPunct="1"/>
            <a:r>
              <a:rPr lang="en-US" sz="4000" dirty="0"/>
              <a:t>Hedging &amp; Diversification Strategies</a:t>
            </a:r>
          </a:p>
        </p:txBody>
      </p:sp>
      <p:sp>
        <p:nvSpPr>
          <p:cNvPr id="241667" name="Rectangle 3"/>
          <p:cNvSpPr>
            <a:spLocks noGrp="1" noChangeArrowheads="1"/>
          </p:cNvSpPr>
          <p:nvPr>
            <p:ph idx="1"/>
          </p:nvPr>
        </p:nvSpPr>
        <p:spPr/>
        <p:txBody>
          <a:bodyPr/>
          <a:lstStyle/>
          <a:p>
            <a:pPr marL="0" indent="0">
              <a:buNone/>
            </a:pPr>
            <a:r>
              <a:rPr lang="en-US" sz="3600" dirty="0"/>
              <a:t>Holding a highly-concentrated stock position reduces an investor’s overall risk-adjusted rate of return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pPr eaLnBrk="1" hangingPunct="1"/>
            <a:r>
              <a:rPr lang="en-US" sz="4000" dirty="0"/>
              <a:t>Hedging &amp; Diversification Strategies</a:t>
            </a:r>
          </a:p>
        </p:txBody>
      </p:sp>
      <p:sp>
        <p:nvSpPr>
          <p:cNvPr id="241667" name="Rectangle 3"/>
          <p:cNvSpPr>
            <a:spLocks noGrp="1" noChangeArrowheads="1"/>
          </p:cNvSpPr>
          <p:nvPr>
            <p:ph idx="1"/>
          </p:nvPr>
        </p:nvSpPr>
        <p:spPr/>
        <p:txBody>
          <a:bodyPr/>
          <a:lstStyle/>
          <a:p>
            <a:pPr marL="0" indent="0">
              <a:spcBef>
                <a:spcPct val="50000"/>
              </a:spcBef>
              <a:buNone/>
              <a:defRPr/>
            </a:pPr>
            <a:r>
              <a:rPr lang="en-US" dirty="0"/>
              <a:t>Some alternatives to solving the diversification issues associated with a highly-concentrated stock position are as follows:</a:t>
            </a:r>
          </a:p>
          <a:p>
            <a:pPr lvl="1" eaLnBrk="1" hangingPunct="1">
              <a:buFontTx/>
              <a:buChar char="•"/>
              <a:defRPr/>
            </a:pPr>
            <a:r>
              <a:rPr lang="en-US" dirty="0"/>
              <a:t>NUA-Charitable Remainder Trust (NUA-CRT)</a:t>
            </a:r>
          </a:p>
          <a:p>
            <a:pPr lvl="1" eaLnBrk="1" hangingPunct="1">
              <a:buFontTx/>
              <a:buChar char="•"/>
              <a:defRPr/>
            </a:pPr>
            <a:endParaRPr lang="en-US" dirty="0"/>
          </a:p>
          <a:p>
            <a:pPr lvl="1" eaLnBrk="1" hangingPunct="1">
              <a:buFontTx/>
              <a:buChar char="•"/>
              <a:defRPr/>
            </a:pPr>
            <a:r>
              <a:rPr lang="en-US" dirty="0"/>
              <a:t>“Cashless” Collars</a:t>
            </a:r>
          </a:p>
          <a:p>
            <a:pPr lvl="1" eaLnBrk="1" hangingPunct="1">
              <a:buFontTx/>
              <a:buChar char="•"/>
              <a:defRPr/>
            </a:pPr>
            <a:endParaRPr lang="en-US" dirty="0"/>
          </a:p>
          <a:p>
            <a:pPr lvl="1" eaLnBrk="1" hangingPunct="1">
              <a:buFontTx/>
              <a:buChar char="•"/>
              <a:defRPr/>
            </a:pPr>
            <a:r>
              <a:rPr lang="en-US" dirty="0"/>
              <a:t>Variable Forward Sale</a:t>
            </a:r>
          </a:p>
          <a:p>
            <a:pPr lvl="1" eaLnBrk="1" hangingPunct="1">
              <a:buFontTx/>
              <a:buChar char="•"/>
              <a:defRPr/>
            </a:pPr>
            <a:endParaRPr lang="en-US" dirty="0"/>
          </a:p>
          <a:p>
            <a:pPr lvl="1" eaLnBrk="1" hangingPunct="1">
              <a:buFontTx/>
              <a:buChar char="•"/>
              <a:defRPr/>
            </a:pPr>
            <a:r>
              <a:rPr lang="en-US" dirty="0"/>
              <a:t>Exchange Fund</a:t>
            </a:r>
          </a:p>
          <a:p>
            <a:pPr>
              <a:spcBef>
                <a:spcPct val="50000"/>
              </a:spcBef>
              <a:defRPr/>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pPr eaLnBrk="1" hangingPunct="1"/>
            <a:r>
              <a:rPr lang="en-US" dirty="0"/>
              <a:t>Charitable Remainder Trust (CRT)</a:t>
            </a:r>
          </a:p>
        </p:txBody>
      </p:sp>
      <p:sp>
        <p:nvSpPr>
          <p:cNvPr id="243715" name="Rectangle 3"/>
          <p:cNvSpPr>
            <a:spLocks noGrp="1" noChangeArrowheads="1"/>
          </p:cNvSpPr>
          <p:nvPr>
            <p:ph idx="1"/>
          </p:nvPr>
        </p:nvSpPr>
        <p:spPr/>
        <p:txBody>
          <a:bodyPr/>
          <a:lstStyle/>
          <a:p>
            <a:pPr eaLnBrk="1" hangingPunct="1">
              <a:buFontTx/>
              <a:buChar char="•"/>
            </a:pPr>
            <a:r>
              <a:rPr lang="en-US"/>
              <a:t>No gain on contribution</a:t>
            </a:r>
          </a:p>
          <a:p>
            <a:pPr eaLnBrk="1" hangingPunct="1">
              <a:buFontTx/>
              <a:buChar char="•"/>
            </a:pPr>
            <a:r>
              <a:rPr lang="en-US"/>
              <a:t>Gain on sale is recognized within the trust</a:t>
            </a:r>
          </a:p>
          <a:p>
            <a:pPr eaLnBrk="1" hangingPunct="1">
              <a:buFontTx/>
              <a:buChar char="•"/>
            </a:pPr>
            <a:r>
              <a:rPr lang="en-US"/>
              <a:t>Allows for diversification</a:t>
            </a:r>
          </a:p>
          <a:p>
            <a:pPr eaLnBrk="1" hangingPunct="1">
              <a:buFontTx/>
              <a:buChar char="•"/>
            </a:pPr>
            <a:r>
              <a:rPr lang="en-US"/>
              <a:t>Capital gain distributions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pPr eaLnBrk="1" hangingPunct="1"/>
            <a:r>
              <a:rPr lang="en-US" dirty="0"/>
              <a:t>Charitable Remainder Trust (CRT)</a:t>
            </a:r>
          </a:p>
        </p:txBody>
      </p:sp>
      <p:sp>
        <p:nvSpPr>
          <p:cNvPr id="244739" name="Rectangle 3"/>
          <p:cNvSpPr>
            <a:spLocks noGrp="1" noChangeArrowheads="1"/>
          </p:cNvSpPr>
          <p:nvPr>
            <p:ph idx="1"/>
          </p:nvPr>
        </p:nvSpPr>
        <p:spPr/>
        <p:txBody>
          <a:bodyPr/>
          <a:lstStyle/>
          <a:p>
            <a:pPr eaLnBrk="1" hangingPunct="1">
              <a:buFontTx/>
              <a:buChar char="•"/>
            </a:pPr>
            <a:r>
              <a:rPr lang="en-US"/>
              <a:t>Convert IRA ordinary income to capital gain income</a:t>
            </a:r>
          </a:p>
          <a:p>
            <a:pPr eaLnBrk="1" hangingPunct="1">
              <a:buFontTx/>
              <a:buChar char="•"/>
            </a:pPr>
            <a:r>
              <a:rPr lang="en-US"/>
              <a:t>Overcome the diversification issue</a:t>
            </a:r>
          </a:p>
          <a:p>
            <a:pPr eaLnBrk="1" hangingPunct="1">
              <a:buFontTx/>
              <a:buChar char="•"/>
            </a:pPr>
            <a:r>
              <a:rPr lang="en-US"/>
              <a:t>Defer taxation on the sale of stock</a:t>
            </a:r>
          </a:p>
          <a:p>
            <a:pPr eaLnBrk="1" hangingPunct="1">
              <a:buFontTx/>
              <a:buChar char="•"/>
            </a:pPr>
            <a:r>
              <a:rPr lang="en-US"/>
              <a:t>Obtain a substantial charitable deduction</a:t>
            </a:r>
          </a:p>
          <a:p>
            <a:pPr eaLnBrk="1" hangingPunct="1">
              <a:buFontTx/>
              <a:buChar char="•"/>
            </a:pPr>
            <a:r>
              <a:rPr lang="en-US"/>
              <a:t>Leave a lasting charitable legacy</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pPr eaLnBrk="1" hangingPunct="1"/>
            <a:r>
              <a:rPr lang="en-US" dirty="0"/>
              <a:t>CRT - Conceptual</a:t>
            </a:r>
          </a:p>
        </p:txBody>
      </p:sp>
      <p:sp>
        <p:nvSpPr>
          <p:cNvPr id="421891" name="AutoShape 3"/>
          <p:cNvSpPr>
            <a:spLocks noChangeArrowheads="1"/>
          </p:cNvSpPr>
          <p:nvPr/>
        </p:nvSpPr>
        <p:spPr bwMode="auto">
          <a:xfrm>
            <a:off x="3657600" y="1676400"/>
            <a:ext cx="1752600" cy="914400"/>
          </a:xfrm>
          <a:prstGeom prst="roundRect">
            <a:avLst>
              <a:gd name="adj" fmla="val 16667"/>
            </a:avLst>
          </a:prstGeom>
          <a:solidFill>
            <a:schemeClr val="tx2">
              <a:lumMod val="75000"/>
              <a:lumOff val="25000"/>
            </a:schemeClr>
          </a:solidFill>
          <a:ln w="9525">
            <a:solidFill>
              <a:schemeClr val="tx1"/>
            </a:solidFill>
            <a:round/>
            <a:headEnd/>
            <a:tailEnd/>
          </a:ln>
        </p:spPr>
        <p:txBody>
          <a:bodyPr wrap="none" anchor="ctr"/>
          <a:lstStyle/>
          <a:p>
            <a:pPr>
              <a:lnSpc>
                <a:spcPct val="90000"/>
              </a:lnSpc>
              <a:spcBef>
                <a:spcPct val="20000"/>
              </a:spcBef>
              <a:buClr>
                <a:schemeClr val="tx1"/>
              </a:buClr>
              <a:buFont typeface="Arial" charset="0"/>
              <a:buChar char="•"/>
              <a:defRPr/>
            </a:pPr>
            <a:endParaRPr lang="en-US" sz="2000" dirty="0">
              <a:effectLst>
                <a:outerShdw blurRad="38100" dist="38100" dir="2700000" algn="tl">
                  <a:srgbClr val="000000">
                    <a:alpha val="43137"/>
                  </a:srgbClr>
                </a:outerShdw>
              </a:effectLst>
            </a:endParaRPr>
          </a:p>
        </p:txBody>
      </p:sp>
      <p:sp>
        <p:nvSpPr>
          <p:cNvPr id="421892" name="AutoShape 4"/>
          <p:cNvSpPr>
            <a:spLocks noChangeArrowheads="1"/>
          </p:cNvSpPr>
          <p:nvPr/>
        </p:nvSpPr>
        <p:spPr bwMode="auto">
          <a:xfrm>
            <a:off x="3733800" y="3276600"/>
            <a:ext cx="1524000" cy="914400"/>
          </a:xfrm>
          <a:prstGeom prst="roundRect">
            <a:avLst>
              <a:gd name="adj" fmla="val 16667"/>
            </a:avLst>
          </a:prstGeom>
          <a:solidFill>
            <a:schemeClr val="tx2">
              <a:lumMod val="75000"/>
              <a:lumOff val="25000"/>
            </a:schemeClr>
          </a:solidFill>
          <a:ln w="9525">
            <a:solidFill>
              <a:schemeClr val="tx1"/>
            </a:solidFill>
            <a:round/>
            <a:headEnd/>
            <a:tailEnd/>
          </a:ln>
        </p:spPr>
        <p:txBody>
          <a:bodyPr wrap="none" anchor="ctr"/>
          <a:lstStyle/>
          <a:p>
            <a:pPr>
              <a:lnSpc>
                <a:spcPct val="90000"/>
              </a:lnSpc>
              <a:spcBef>
                <a:spcPct val="20000"/>
              </a:spcBef>
              <a:buClr>
                <a:schemeClr val="tx1"/>
              </a:buClr>
              <a:buFont typeface="Arial" charset="0"/>
              <a:buChar char="•"/>
              <a:defRPr/>
            </a:pPr>
            <a:endParaRPr lang="en-US" sz="2000" dirty="0">
              <a:effectLst>
                <a:outerShdw blurRad="38100" dist="38100" dir="2700000" algn="tl">
                  <a:srgbClr val="000000">
                    <a:alpha val="43137"/>
                  </a:srgbClr>
                </a:outerShdw>
              </a:effectLst>
            </a:endParaRPr>
          </a:p>
        </p:txBody>
      </p:sp>
      <p:sp>
        <p:nvSpPr>
          <p:cNvPr id="421893" name="AutoShape 5"/>
          <p:cNvSpPr>
            <a:spLocks noChangeArrowheads="1"/>
          </p:cNvSpPr>
          <p:nvPr/>
        </p:nvSpPr>
        <p:spPr bwMode="auto">
          <a:xfrm>
            <a:off x="3733800" y="5029200"/>
            <a:ext cx="1524000" cy="914400"/>
          </a:xfrm>
          <a:prstGeom prst="roundRect">
            <a:avLst>
              <a:gd name="adj" fmla="val 16667"/>
            </a:avLst>
          </a:prstGeom>
          <a:solidFill>
            <a:schemeClr val="tx2">
              <a:lumMod val="75000"/>
              <a:lumOff val="25000"/>
            </a:schemeClr>
          </a:solidFill>
          <a:ln w="9525">
            <a:solidFill>
              <a:schemeClr val="tx1"/>
            </a:solidFill>
            <a:round/>
            <a:headEnd/>
            <a:tailEnd/>
          </a:ln>
        </p:spPr>
        <p:txBody>
          <a:bodyPr wrap="none" anchor="ctr"/>
          <a:lstStyle/>
          <a:p>
            <a:pPr>
              <a:lnSpc>
                <a:spcPct val="90000"/>
              </a:lnSpc>
              <a:spcBef>
                <a:spcPct val="20000"/>
              </a:spcBef>
              <a:buClr>
                <a:schemeClr val="tx1"/>
              </a:buClr>
              <a:buFont typeface="Arial" charset="0"/>
              <a:buChar char="•"/>
              <a:defRPr/>
            </a:pPr>
            <a:endParaRPr lang="en-US" sz="2000" dirty="0">
              <a:effectLst>
                <a:outerShdw blurRad="38100" dist="38100" dir="2700000" algn="tl">
                  <a:srgbClr val="000000">
                    <a:alpha val="43137"/>
                  </a:srgbClr>
                </a:outerShdw>
              </a:effectLst>
            </a:endParaRPr>
          </a:p>
        </p:txBody>
      </p:sp>
      <p:sp>
        <p:nvSpPr>
          <p:cNvPr id="421894" name="AutoShape 6"/>
          <p:cNvSpPr>
            <a:spLocks noChangeArrowheads="1"/>
          </p:cNvSpPr>
          <p:nvPr/>
        </p:nvSpPr>
        <p:spPr bwMode="auto">
          <a:xfrm>
            <a:off x="7620000" y="3276600"/>
            <a:ext cx="1676400" cy="914400"/>
          </a:xfrm>
          <a:prstGeom prst="roundRect">
            <a:avLst>
              <a:gd name="adj" fmla="val 16667"/>
            </a:avLst>
          </a:prstGeom>
          <a:solidFill>
            <a:schemeClr val="tx2">
              <a:lumMod val="75000"/>
              <a:lumOff val="25000"/>
            </a:schemeClr>
          </a:solidFill>
          <a:ln w="9525">
            <a:solidFill>
              <a:schemeClr val="tx1"/>
            </a:solidFill>
            <a:round/>
            <a:headEnd/>
            <a:tailEnd/>
          </a:ln>
        </p:spPr>
        <p:txBody>
          <a:bodyPr wrap="none" anchor="ctr"/>
          <a:lstStyle/>
          <a:p>
            <a:pPr>
              <a:lnSpc>
                <a:spcPct val="90000"/>
              </a:lnSpc>
              <a:spcBef>
                <a:spcPct val="20000"/>
              </a:spcBef>
              <a:buClr>
                <a:schemeClr val="tx1"/>
              </a:buClr>
              <a:buFont typeface="Arial" charset="0"/>
              <a:buChar char="•"/>
              <a:defRPr/>
            </a:pPr>
            <a:endParaRPr lang="en-US" sz="2000" dirty="0">
              <a:effectLst>
                <a:outerShdw blurRad="38100" dist="38100" dir="2700000" algn="tl">
                  <a:srgbClr val="000000">
                    <a:alpha val="43137"/>
                  </a:srgbClr>
                </a:outerShdw>
              </a:effectLst>
            </a:endParaRPr>
          </a:p>
        </p:txBody>
      </p:sp>
      <p:sp>
        <p:nvSpPr>
          <p:cNvPr id="421895" name="Line 7"/>
          <p:cNvSpPr>
            <a:spLocks noChangeShapeType="1"/>
          </p:cNvSpPr>
          <p:nvPr/>
        </p:nvSpPr>
        <p:spPr bwMode="auto">
          <a:xfrm>
            <a:off x="4419600" y="2622550"/>
            <a:ext cx="0" cy="685800"/>
          </a:xfrm>
          <a:prstGeom prst="line">
            <a:avLst/>
          </a:prstGeom>
          <a:noFill/>
          <a:ln w="57150">
            <a:solidFill>
              <a:schemeClr val="tx1"/>
            </a:solidFill>
            <a:round/>
            <a:headEnd/>
            <a:tailEnd type="triangle" w="med" len="med"/>
          </a:ln>
          <a:effectLst/>
        </p:spPr>
        <p:txBody>
          <a:bodyPr wrap="none" anchor="ctr"/>
          <a:lstStyle/>
          <a:p>
            <a:pPr>
              <a:lnSpc>
                <a:spcPct val="90000"/>
              </a:lnSpc>
              <a:spcBef>
                <a:spcPct val="20000"/>
              </a:spcBef>
              <a:buClr>
                <a:schemeClr val="tx1"/>
              </a:buClr>
              <a:buFont typeface="Arial" charset="0"/>
              <a:buChar char="•"/>
              <a:defRPr/>
            </a:pPr>
            <a:endParaRPr lang="en-US" sz="2000" dirty="0">
              <a:effectLst>
                <a:outerShdw blurRad="38100" dist="38100" dir="2700000" algn="tl">
                  <a:srgbClr val="000000">
                    <a:alpha val="43137"/>
                  </a:srgbClr>
                </a:outerShdw>
              </a:effectLst>
            </a:endParaRPr>
          </a:p>
        </p:txBody>
      </p:sp>
      <p:sp>
        <p:nvSpPr>
          <p:cNvPr id="421896" name="Line 8"/>
          <p:cNvSpPr>
            <a:spLocks noChangeShapeType="1"/>
          </p:cNvSpPr>
          <p:nvPr/>
        </p:nvSpPr>
        <p:spPr bwMode="auto">
          <a:xfrm>
            <a:off x="4419600" y="4211638"/>
            <a:ext cx="0" cy="838200"/>
          </a:xfrm>
          <a:prstGeom prst="line">
            <a:avLst/>
          </a:prstGeom>
          <a:noFill/>
          <a:ln w="57150">
            <a:solidFill>
              <a:schemeClr val="tx1"/>
            </a:solidFill>
            <a:round/>
            <a:headEnd/>
            <a:tailEnd type="triangle" w="med" len="med"/>
          </a:ln>
          <a:effectLst/>
        </p:spPr>
        <p:txBody>
          <a:bodyPr wrap="none" anchor="ctr"/>
          <a:lstStyle/>
          <a:p>
            <a:pPr>
              <a:lnSpc>
                <a:spcPct val="90000"/>
              </a:lnSpc>
              <a:spcBef>
                <a:spcPct val="20000"/>
              </a:spcBef>
              <a:buClr>
                <a:schemeClr val="tx1"/>
              </a:buClr>
              <a:buFont typeface="Arial" charset="0"/>
              <a:buChar char="•"/>
              <a:defRPr/>
            </a:pPr>
            <a:endParaRPr lang="en-US" sz="2000" dirty="0">
              <a:effectLst>
                <a:outerShdw blurRad="38100" dist="38100" dir="2700000" algn="tl">
                  <a:srgbClr val="000000">
                    <a:alpha val="43137"/>
                  </a:srgbClr>
                </a:outerShdw>
              </a:effectLst>
            </a:endParaRPr>
          </a:p>
        </p:txBody>
      </p:sp>
      <p:sp>
        <p:nvSpPr>
          <p:cNvPr id="421897" name="Line 9"/>
          <p:cNvSpPr>
            <a:spLocks noChangeShapeType="1"/>
          </p:cNvSpPr>
          <p:nvPr/>
        </p:nvSpPr>
        <p:spPr bwMode="auto">
          <a:xfrm>
            <a:off x="5267325" y="3657600"/>
            <a:ext cx="2286000" cy="0"/>
          </a:xfrm>
          <a:prstGeom prst="line">
            <a:avLst/>
          </a:prstGeom>
          <a:noFill/>
          <a:ln w="57150">
            <a:solidFill>
              <a:schemeClr val="tx1"/>
            </a:solidFill>
            <a:round/>
            <a:headEnd/>
            <a:tailEnd type="triangle" w="med" len="med"/>
          </a:ln>
          <a:effectLst/>
        </p:spPr>
        <p:txBody>
          <a:bodyPr wrap="none" anchor="ctr"/>
          <a:lstStyle/>
          <a:p>
            <a:pPr>
              <a:lnSpc>
                <a:spcPct val="90000"/>
              </a:lnSpc>
              <a:spcBef>
                <a:spcPct val="20000"/>
              </a:spcBef>
              <a:buClr>
                <a:schemeClr val="tx1"/>
              </a:buClr>
              <a:buFont typeface="Arial" charset="0"/>
              <a:buChar char="•"/>
              <a:defRPr/>
            </a:pPr>
            <a:endParaRPr lang="en-US" sz="2000" dirty="0">
              <a:effectLst>
                <a:outerShdw blurRad="38100" dist="38100" dir="2700000" algn="tl">
                  <a:srgbClr val="000000">
                    <a:alpha val="43137"/>
                  </a:srgbClr>
                </a:outerShdw>
              </a:effectLst>
            </a:endParaRPr>
          </a:p>
        </p:txBody>
      </p:sp>
      <p:sp>
        <p:nvSpPr>
          <p:cNvPr id="204810" name="Text Box 10"/>
          <p:cNvSpPr txBox="1">
            <a:spLocks noChangeArrowheads="1"/>
          </p:cNvSpPr>
          <p:nvPr/>
        </p:nvSpPr>
        <p:spPr bwMode="auto">
          <a:xfrm>
            <a:off x="3886200" y="5257800"/>
            <a:ext cx="1295400" cy="457200"/>
          </a:xfrm>
          <a:prstGeom prst="rect">
            <a:avLst/>
          </a:prstGeom>
          <a:solidFill>
            <a:schemeClr val="tx2">
              <a:lumMod val="75000"/>
              <a:lumOff val="25000"/>
            </a:schemeClr>
          </a:solid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defRPr/>
            </a:pPr>
            <a:r>
              <a:rPr lang="en-US" sz="2400" b="1" dirty="0">
                <a:solidFill>
                  <a:schemeClr val="bg1"/>
                </a:solidFill>
              </a:rPr>
              <a:t>Charity</a:t>
            </a:r>
          </a:p>
        </p:txBody>
      </p:sp>
      <p:sp>
        <p:nvSpPr>
          <p:cNvPr id="204811" name="Text Box 11"/>
          <p:cNvSpPr txBox="1">
            <a:spLocks noChangeArrowheads="1"/>
          </p:cNvSpPr>
          <p:nvPr/>
        </p:nvSpPr>
        <p:spPr bwMode="auto">
          <a:xfrm>
            <a:off x="7685089" y="3429000"/>
            <a:ext cx="1589087" cy="457200"/>
          </a:xfrm>
          <a:prstGeom prst="rect">
            <a:avLst/>
          </a:prstGeom>
          <a:solidFill>
            <a:schemeClr val="tx2">
              <a:lumMod val="75000"/>
              <a:lumOff val="25000"/>
            </a:schemeClr>
          </a:solid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defRPr/>
            </a:pPr>
            <a:r>
              <a:rPr lang="en-US" sz="2400" b="1" dirty="0">
                <a:solidFill>
                  <a:schemeClr val="bg1"/>
                </a:solidFill>
              </a:rPr>
              <a:t>Taxpayer</a:t>
            </a:r>
          </a:p>
        </p:txBody>
      </p:sp>
      <p:sp>
        <p:nvSpPr>
          <p:cNvPr id="245772" name="Text Box 12"/>
          <p:cNvSpPr txBox="1">
            <a:spLocks noChangeArrowheads="1"/>
          </p:cNvSpPr>
          <p:nvPr/>
        </p:nvSpPr>
        <p:spPr bwMode="auto">
          <a:xfrm>
            <a:off x="3733800" y="34290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2400" b="1">
                <a:solidFill>
                  <a:schemeClr val="bg1"/>
                </a:solidFill>
              </a:rPr>
              <a:t>CRT</a:t>
            </a:r>
          </a:p>
        </p:txBody>
      </p:sp>
      <p:sp>
        <p:nvSpPr>
          <p:cNvPr id="245773" name="Text Box 13"/>
          <p:cNvSpPr txBox="1">
            <a:spLocks noChangeArrowheads="1"/>
          </p:cNvSpPr>
          <p:nvPr/>
        </p:nvSpPr>
        <p:spPr bwMode="auto">
          <a:xfrm>
            <a:off x="3657600" y="18288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pPr>
            <a:r>
              <a:rPr lang="en-US" sz="2400" b="1">
                <a:solidFill>
                  <a:schemeClr val="bg1"/>
                </a:solidFill>
              </a:rPr>
              <a:t>Taxpayer</a:t>
            </a:r>
          </a:p>
        </p:txBody>
      </p:sp>
      <p:sp>
        <p:nvSpPr>
          <p:cNvPr id="245774" name="Text Box 14"/>
          <p:cNvSpPr txBox="1">
            <a:spLocks noChangeArrowheads="1"/>
          </p:cNvSpPr>
          <p:nvPr/>
        </p:nvSpPr>
        <p:spPr bwMode="auto">
          <a:xfrm>
            <a:off x="4730750" y="2635250"/>
            <a:ext cx="2508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1600"/>
              <a:t>Highly appreciated assets</a:t>
            </a:r>
          </a:p>
        </p:txBody>
      </p:sp>
      <p:sp>
        <p:nvSpPr>
          <p:cNvPr id="245775" name="Text Box 15"/>
          <p:cNvSpPr txBox="1">
            <a:spLocks noChangeArrowheads="1"/>
          </p:cNvSpPr>
          <p:nvPr/>
        </p:nvSpPr>
        <p:spPr bwMode="auto">
          <a:xfrm>
            <a:off x="5334000" y="3838576"/>
            <a:ext cx="2514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1600"/>
              <a:t>For life or a maximum fixed term of 20 years</a:t>
            </a:r>
          </a:p>
        </p:txBody>
      </p:sp>
      <p:sp>
        <p:nvSpPr>
          <p:cNvPr id="245776" name="Text Box 16"/>
          <p:cNvSpPr txBox="1">
            <a:spLocks noChangeArrowheads="1"/>
          </p:cNvSpPr>
          <p:nvPr/>
        </p:nvSpPr>
        <p:spPr bwMode="auto">
          <a:xfrm>
            <a:off x="2133600" y="4295776"/>
            <a:ext cx="2286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600"/>
              <a:t>At taxpayer’s death or end of fixed term</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786" name="Object 2"/>
          <p:cNvGraphicFramePr>
            <a:graphicFrameLocks noChangeAspect="1"/>
          </p:cNvGraphicFramePr>
          <p:nvPr/>
        </p:nvGraphicFramePr>
        <p:xfrm>
          <a:off x="2819400" y="1447801"/>
          <a:ext cx="7061200" cy="4352925"/>
        </p:xfrm>
        <a:graphic>
          <a:graphicData uri="http://schemas.openxmlformats.org/presentationml/2006/ole">
            <mc:AlternateContent xmlns:mc="http://schemas.openxmlformats.org/markup-compatibility/2006">
              <mc:Choice xmlns:v="urn:schemas-microsoft-com:vml" Requires="v">
                <p:oleObj name="Worksheet" r:id="rId2" imgW="8048887" imgH="4962805" progId="Excel.Sheet.8">
                  <p:embed/>
                </p:oleObj>
              </mc:Choice>
              <mc:Fallback>
                <p:oleObj name="Worksheet" r:id="rId2" imgW="8048887" imgH="4962805" progId="Excel.Sheet.8">
                  <p:embed/>
                  <p:pic>
                    <p:nvPicPr>
                      <p:cNvPr id="246786"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447801"/>
                        <a:ext cx="70612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6787" name="Rectangle 3"/>
          <p:cNvSpPr>
            <a:spLocks noGrp="1" noChangeArrowheads="1"/>
          </p:cNvSpPr>
          <p:nvPr>
            <p:ph type="title"/>
          </p:nvPr>
        </p:nvSpPr>
        <p:spPr/>
        <p:txBody>
          <a:bodyPr/>
          <a:lstStyle/>
          <a:p>
            <a:pPr eaLnBrk="1" hangingPunct="1"/>
            <a:r>
              <a:rPr lang="en-US" dirty="0"/>
              <a:t>CRT Comparison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pPr eaLnBrk="1" hangingPunct="1"/>
            <a:r>
              <a:rPr lang="en-US" dirty="0"/>
              <a:t>Taxation of CRTs</a:t>
            </a:r>
          </a:p>
        </p:txBody>
      </p:sp>
      <p:sp>
        <p:nvSpPr>
          <p:cNvPr id="247811" name="Rectangle 3"/>
          <p:cNvSpPr>
            <a:spLocks noGrp="1" noChangeArrowheads="1"/>
          </p:cNvSpPr>
          <p:nvPr>
            <p:ph idx="1"/>
          </p:nvPr>
        </p:nvSpPr>
        <p:spPr/>
        <p:txBody>
          <a:bodyPr/>
          <a:lstStyle/>
          <a:p>
            <a:pPr eaLnBrk="1" hangingPunct="1">
              <a:buFontTx/>
              <a:buChar char="•"/>
            </a:pPr>
            <a:r>
              <a:rPr lang="en-US" sz="2900" dirty="0"/>
              <a:t>The CRT is a tax-exempt trust</a:t>
            </a:r>
          </a:p>
          <a:p>
            <a:pPr eaLnBrk="1" hangingPunct="1">
              <a:buFontTx/>
              <a:buChar char="•"/>
            </a:pPr>
            <a:endParaRPr lang="en-US" sz="2900" dirty="0"/>
          </a:p>
          <a:p>
            <a:pPr eaLnBrk="1" hangingPunct="1">
              <a:buFontTx/>
              <a:buChar char="•"/>
            </a:pPr>
            <a:r>
              <a:rPr lang="en-US" sz="2900" dirty="0"/>
              <a:t>No taxation when NUA stock is sold</a:t>
            </a:r>
          </a:p>
          <a:p>
            <a:pPr eaLnBrk="1" hangingPunct="1">
              <a:buFontTx/>
              <a:buChar char="•"/>
            </a:pPr>
            <a:endParaRPr lang="en-US" sz="2900" dirty="0"/>
          </a:p>
          <a:p>
            <a:pPr eaLnBrk="1" hangingPunct="1">
              <a:buFontTx/>
              <a:buChar char="•"/>
            </a:pPr>
            <a:r>
              <a:rPr lang="en-US" sz="2900" dirty="0"/>
              <a:t>Distributions to beneficiaries are taxable to the beneficiary</a:t>
            </a:r>
          </a:p>
          <a:p>
            <a:pPr eaLnBrk="1" hangingPunct="1">
              <a:buFontTx/>
              <a:buChar char="•"/>
            </a:pPr>
            <a:endParaRPr lang="en-US" sz="2900" dirty="0"/>
          </a:p>
          <a:p>
            <a:pPr eaLnBrk="1" hangingPunct="1">
              <a:buFontTx/>
              <a:buChar char="•"/>
            </a:pPr>
            <a:r>
              <a:rPr lang="en-US" sz="2900" dirty="0"/>
              <a:t>IRC § 664 provides the </a:t>
            </a:r>
            <a:r>
              <a:rPr lang="en-US" sz="2900" b="1" dirty="0"/>
              <a:t>Tier Rules</a:t>
            </a:r>
            <a:endParaRPr lang="en-US" sz="29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eaLnBrk="1" hangingPunct="1"/>
            <a:r>
              <a:rPr lang="en-US" dirty="0"/>
              <a:t>Understanding Tier Rules</a:t>
            </a:r>
          </a:p>
        </p:txBody>
      </p:sp>
      <p:graphicFrame>
        <p:nvGraphicFramePr>
          <p:cNvPr id="248835" name="Object 3"/>
          <p:cNvGraphicFramePr>
            <a:graphicFrameLocks noChangeAspect="1"/>
          </p:cNvGraphicFramePr>
          <p:nvPr/>
        </p:nvGraphicFramePr>
        <p:xfrm>
          <a:off x="1905001" y="4648200"/>
          <a:ext cx="1590675" cy="1123950"/>
        </p:xfrm>
        <a:graphic>
          <a:graphicData uri="http://schemas.openxmlformats.org/presentationml/2006/ole">
            <mc:AlternateContent xmlns:mc="http://schemas.openxmlformats.org/markup-compatibility/2006">
              <mc:Choice xmlns:v="urn:schemas-microsoft-com:vml" Requires="v">
                <p:oleObj name="Drawing" r:id="rId2" imgW="1590840" imgH="1123920" progId="WPDraw30.Drawing">
                  <p:embed/>
                </p:oleObj>
              </mc:Choice>
              <mc:Fallback>
                <p:oleObj name="Drawing" r:id="rId2" imgW="1590840" imgH="1123920" progId="WPDraw30.Drawing">
                  <p:embed/>
                  <p:pic>
                    <p:nvPicPr>
                      <p:cNvPr id="248835"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1" y="4648200"/>
                        <a:ext cx="1590675"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36" name="Object 4"/>
          <p:cNvGraphicFramePr>
            <a:graphicFrameLocks noChangeAspect="1"/>
          </p:cNvGraphicFramePr>
          <p:nvPr/>
        </p:nvGraphicFramePr>
        <p:xfrm>
          <a:off x="4038601" y="4648200"/>
          <a:ext cx="1668463" cy="1123950"/>
        </p:xfrm>
        <a:graphic>
          <a:graphicData uri="http://schemas.openxmlformats.org/presentationml/2006/ole">
            <mc:AlternateContent xmlns:mc="http://schemas.openxmlformats.org/markup-compatibility/2006">
              <mc:Choice xmlns:v="urn:schemas-microsoft-com:vml" Requires="v">
                <p:oleObj name="Drawing" r:id="rId4" imgW="1590840" imgH="1123920" progId="WPDraw30.Drawing">
                  <p:embed/>
                </p:oleObj>
              </mc:Choice>
              <mc:Fallback>
                <p:oleObj name="Drawing" r:id="rId4" imgW="1590840" imgH="1123920" progId="WPDraw30.Drawing">
                  <p:embed/>
                  <p:pic>
                    <p:nvPicPr>
                      <p:cNvPr id="248836"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1" y="4648200"/>
                        <a:ext cx="1668463"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37" name="Object 5"/>
          <p:cNvGraphicFramePr>
            <a:graphicFrameLocks noChangeAspect="1"/>
          </p:cNvGraphicFramePr>
          <p:nvPr/>
        </p:nvGraphicFramePr>
        <p:xfrm>
          <a:off x="6557964" y="4724400"/>
          <a:ext cx="1590675" cy="1123950"/>
        </p:xfrm>
        <a:graphic>
          <a:graphicData uri="http://schemas.openxmlformats.org/presentationml/2006/ole">
            <mc:AlternateContent xmlns:mc="http://schemas.openxmlformats.org/markup-compatibility/2006">
              <mc:Choice xmlns:v="urn:schemas-microsoft-com:vml" Requires="v">
                <p:oleObj name="Drawing" r:id="rId5" imgW="1590840" imgH="1123920" progId="WPDraw30.Drawing">
                  <p:embed/>
                </p:oleObj>
              </mc:Choice>
              <mc:Fallback>
                <p:oleObj name="Drawing" r:id="rId5" imgW="1590840" imgH="1123920" progId="WPDraw30.Drawing">
                  <p:embed/>
                  <p:pic>
                    <p:nvPicPr>
                      <p:cNvPr id="248837"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7964" y="4724400"/>
                        <a:ext cx="1590675"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38" name="Object 6"/>
          <p:cNvGraphicFramePr>
            <a:graphicFrameLocks noChangeAspect="1"/>
          </p:cNvGraphicFramePr>
          <p:nvPr/>
        </p:nvGraphicFramePr>
        <p:xfrm>
          <a:off x="8610601" y="4648200"/>
          <a:ext cx="1668463" cy="1123950"/>
        </p:xfrm>
        <a:graphic>
          <a:graphicData uri="http://schemas.openxmlformats.org/presentationml/2006/ole">
            <mc:AlternateContent xmlns:mc="http://schemas.openxmlformats.org/markup-compatibility/2006">
              <mc:Choice xmlns:v="urn:schemas-microsoft-com:vml" Requires="v">
                <p:oleObj name="Drawing" r:id="rId6" imgW="1590840" imgH="1123920" progId="WPDraw30.Drawing">
                  <p:embed/>
                </p:oleObj>
              </mc:Choice>
              <mc:Fallback>
                <p:oleObj name="Drawing" r:id="rId6" imgW="1590840" imgH="1123920" progId="WPDraw30.Drawing">
                  <p:embed/>
                  <p:pic>
                    <p:nvPicPr>
                      <p:cNvPr id="248838"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1" y="4648200"/>
                        <a:ext cx="1668463"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39" name="Object 7"/>
          <p:cNvGraphicFramePr>
            <a:graphicFrameLocks noChangeAspect="1"/>
          </p:cNvGraphicFramePr>
          <p:nvPr/>
        </p:nvGraphicFramePr>
        <p:xfrm>
          <a:off x="1906588" y="3733800"/>
          <a:ext cx="608012" cy="838200"/>
        </p:xfrm>
        <a:graphic>
          <a:graphicData uri="http://schemas.openxmlformats.org/presentationml/2006/ole">
            <mc:AlternateContent xmlns:mc="http://schemas.openxmlformats.org/markup-compatibility/2006">
              <mc:Choice xmlns:v="urn:schemas-microsoft-com:vml" Requires="v">
                <p:oleObj name="Drawing" r:id="rId7" imgW="581040" imgH="800280" progId="WPDraw30.Drawing">
                  <p:embed/>
                </p:oleObj>
              </mc:Choice>
              <mc:Fallback>
                <p:oleObj name="Drawing" r:id="rId7" imgW="581040" imgH="800280" progId="WPDraw30.Drawing">
                  <p:embed/>
                  <p:pic>
                    <p:nvPicPr>
                      <p:cNvPr id="248839"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6588" y="3733800"/>
                        <a:ext cx="608012"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40" name="Object 8"/>
          <p:cNvGraphicFramePr>
            <a:graphicFrameLocks noChangeAspect="1"/>
          </p:cNvGraphicFramePr>
          <p:nvPr/>
        </p:nvGraphicFramePr>
        <p:xfrm>
          <a:off x="9221789" y="3886200"/>
          <a:ext cx="581025" cy="800100"/>
        </p:xfrm>
        <a:graphic>
          <a:graphicData uri="http://schemas.openxmlformats.org/presentationml/2006/ole">
            <mc:AlternateContent xmlns:mc="http://schemas.openxmlformats.org/markup-compatibility/2006">
              <mc:Choice xmlns:v="urn:schemas-microsoft-com:vml" Requires="v">
                <p:oleObj name="Drawing" r:id="rId9" imgW="581040" imgH="800280" progId="WPDraw30.Drawing">
                  <p:embed/>
                </p:oleObj>
              </mc:Choice>
              <mc:Fallback>
                <p:oleObj name="Drawing" r:id="rId9" imgW="581040" imgH="800280" progId="WPDraw30.Drawing">
                  <p:embed/>
                  <p:pic>
                    <p:nvPicPr>
                      <p:cNvPr id="24884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21789" y="3886200"/>
                        <a:ext cx="5810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41" name="Object 9"/>
          <p:cNvGraphicFramePr>
            <a:graphicFrameLocks noChangeAspect="1"/>
          </p:cNvGraphicFramePr>
          <p:nvPr/>
        </p:nvGraphicFramePr>
        <p:xfrm>
          <a:off x="2668589" y="3810000"/>
          <a:ext cx="581025" cy="800100"/>
        </p:xfrm>
        <a:graphic>
          <a:graphicData uri="http://schemas.openxmlformats.org/presentationml/2006/ole">
            <mc:AlternateContent xmlns:mc="http://schemas.openxmlformats.org/markup-compatibility/2006">
              <mc:Choice xmlns:v="urn:schemas-microsoft-com:vml" Requires="v">
                <p:oleObj name="Drawing" r:id="rId10" imgW="581040" imgH="800280" progId="WPDraw30.Drawing">
                  <p:embed/>
                </p:oleObj>
              </mc:Choice>
              <mc:Fallback>
                <p:oleObj name="Drawing" r:id="rId10" imgW="581040" imgH="800280" progId="WPDraw30.Drawing">
                  <p:embed/>
                  <p:pic>
                    <p:nvPicPr>
                      <p:cNvPr id="248841"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8589" y="3810000"/>
                        <a:ext cx="5810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42" name="Object 10"/>
          <p:cNvGraphicFramePr>
            <a:graphicFrameLocks noChangeAspect="1"/>
          </p:cNvGraphicFramePr>
          <p:nvPr/>
        </p:nvGraphicFramePr>
        <p:xfrm>
          <a:off x="4192589" y="3810000"/>
          <a:ext cx="581025" cy="800100"/>
        </p:xfrm>
        <a:graphic>
          <a:graphicData uri="http://schemas.openxmlformats.org/presentationml/2006/ole">
            <mc:AlternateContent xmlns:mc="http://schemas.openxmlformats.org/markup-compatibility/2006">
              <mc:Choice xmlns:v="urn:schemas-microsoft-com:vml" Requires="v">
                <p:oleObj name="Drawing" r:id="rId11" imgW="581040" imgH="800280" progId="WPDraw30.Drawing">
                  <p:embed/>
                </p:oleObj>
              </mc:Choice>
              <mc:Fallback>
                <p:oleObj name="Drawing" r:id="rId11" imgW="581040" imgH="800280" progId="WPDraw30.Drawing">
                  <p:embed/>
                  <p:pic>
                    <p:nvPicPr>
                      <p:cNvPr id="248842"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92589" y="3810000"/>
                        <a:ext cx="5810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43" name="Object 11"/>
          <p:cNvGraphicFramePr>
            <a:graphicFrameLocks noChangeAspect="1"/>
          </p:cNvGraphicFramePr>
          <p:nvPr/>
        </p:nvGraphicFramePr>
        <p:xfrm>
          <a:off x="4878389" y="3810000"/>
          <a:ext cx="581025" cy="800100"/>
        </p:xfrm>
        <a:graphic>
          <a:graphicData uri="http://schemas.openxmlformats.org/presentationml/2006/ole">
            <mc:AlternateContent xmlns:mc="http://schemas.openxmlformats.org/markup-compatibility/2006">
              <mc:Choice xmlns:v="urn:schemas-microsoft-com:vml" Requires="v">
                <p:oleObj name="Drawing" r:id="rId12" imgW="581040" imgH="800280" progId="WPDraw30.Drawing">
                  <p:embed/>
                </p:oleObj>
              </mc:Choice>
              <mc:Fallback>
                <p:oleObj name="Drawing" r:id="rId12" imgW="581040" imgH="800280" progId="WPDraw30.Drawing">
                  <p:embed/>
                  <p:pic>
                    <p:nvPicPr>
                      <p:cNvPr id="248843"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8389" y="3810000"/>
                        <a:ext cx="5810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44" name="Object 12"/>
          <p:cNvGraphicFramePr>
            <a:graphicFrameLocks noChangeAspect="1"/>
          </p:cNvGraphicFramePr>
          <p:nvPr/>
        </p:nvGraphicFramePr>
        <p:xfrm>
          <a:off x="7469189" y="3886200"/>
          <a:ext cx="581025" cy="800100"/>
        </p:xfrm>
        <a:graphic>
          <a:graphicData uri="http://schemas.openxmlformats.org/presentationml/2006/ole">
            <mc:AlternateContent xmlns:mc="http://schemas.openxmlformats.org/markup-compatibility/2006">
              <mc:Choice xmlns:v="urn:schemas-microsoft-com:vml" Requires="v">
                <p:oleObj name="Drawing" r:id="rId13" imgW="581040" imgH="800280" progId="WPDraw30.Drawing">
                  <p:embed/>
                </p:oleObj>
              </mc:Choice>
              <mc:Fallback>
                <p:oleObj name="Drawing" r:id="rId13" imgW="581040" imgH="800280" progId="WPDraw30.Drawing">
                  <p:embed/>
                  <p:pic>
                    <p:nvPicPr>
                      <p:cNvPr id="248844"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69189" y="3886200"/>
                        <a:ext cx="5810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45" name="Object 13"/>
          <p:cNvGraphicFramePr>
            <a:graphicFrameLocks noChangeAspect="1"/>
          </p:cNvGraphicFramePr>
          <p:nvPr/>
        </p:nvGraphicFramePr>
        <p:xfrm>
          <a:off x="6554789" y="3886200"/>
          <a:ext cx="581025" cy="800100"/>
        </p:xfrm>
        <a:graphic>
          <a:graphicData uri="http://schemas.openxmlformats.org/presentationml/2006/ole">
            <mc:AlternateContent xmlns:mc="http://schemas.openxmlformats.org/markup-compatibility/2006">
              <mc:Choice xmlns:v="urn:schemas-microsoft-com:vml" Requires="v">
                <p:oleObj name="Drawing" r:id="rId14" imgW="581040" imgH="800280" progId="WPDraw30.Drawing">
                  <p:embed/>
                </p:oleObj>
              </mc:Choice>
              <mc:Fallback>
                <p:oleObj name="Drawing" r:id="rId14" imgW="581040" imgH="800280" progId="WPDraw30.Drawing">
                  <p:embed/>
                  <p:pic>
                    <p:nvPicPr>
                      <p:cNvPr id="248845"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54789" y="3886200"/>
                        <a:ext cx="5810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46" name="Object 14"/>
          <p:cNvGraphicFramePr>
            <a:graphicFrameLocks noChangeAspect="1"/>
          </p:cNvGraphicFramePr>
          <p:nvPr/>
        </p:nvGraphicFramePr>
        <p:xfrm>
          <a:off x="1525589" y="4953000"/>
          <a:ext cx="2359025" cy="687388"/>
        </p:xfrm>
        <a:graphic>
          <a:graphicData uri="http://schemas.openxmlformats.org/presentationml/2006/ole">
            <mc:AlternateContent xmlns:mc="http://schemas.openxmlformats.org/markup-compatibility/2006">
              <mc:Choice xmlns:v="urn:schemas-microsoft-com:vml" Requires="v">
                <p:oleObj name="Drawing" r:id="rId15" imgW="1600200" imgH="466560" progId="WPDraw30.Drawing">
                  <p:embed/>
                </p:oleObj>
              </mc:Choice>
              <mc:Fallback>
                <p:oleObj name="Drawing" r:id="rId15" imgW="1600200" imgH="466560" progId="WPDraw30.Drawing">
                  <p:embed/>
                  <p:pic>
                    <p:nvPicPr>
                      <p:cNvPr id="248846"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25589" y="4953000"/>
                        <a:ext cx="2359025"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47" name="Object 15"/>
          <p:cNvGraphicFramePr>
            <a:graphicFrameLocks noChangeAspect="1"/>
          </p:cNvGraphicFramePr>
          <p:nvPr/>
        </p:nvGraphicFramePr>
        <p:xfrm>
          <a:off x="3810000" y="4954588"/>
          <a:ext cx="2057400" cy="685800"/>
        </p:xfrm>
        <a:graphic>
          <a:graphicData uri="http://schemas.openxmlformats.org/presentationml/2006/ole">
            <mc:AlternateContent xmlns:mc="http://schemas.openxmlformats.org/markup-compatibility/2006">
              <mc:Choice xmlns:v="urn:schemas-microsoft-com:vml" Requires="v">
                <p:oleObj name="Drawing" r:id="rId17" imgW="1600200" imgH="466560" progId="WPDraw30.Drawing">
                  <p:embed/>
                </p:oleObj>
              </mc:Choice>
              <mc:Fallback>
                <p:oleObj name="Drawing" r:id="rId17" imgW="1600200" imgH="466560" progId="WPDraw30.Drawing">
                  <p:embed/>
                  <p:pic>
                    <p:nvPicPr>
                      <p:cNvPr id="248847" name="Object 1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810000" y="4954588"/>
                        <a:ext cx="2057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48" name="Object 16"/>
          <p:cNvGraphicFramePr>
            <a:graphicFrameLocks noChangeAspect="1"/>
          </p:cNvGraphicFramePr>
          <p:nvPr/>
        </p:nvGraphicFramePr>
        <p:xfrm>
          <a:off x="6324600" y="4953000"/>
          <a:ext cx="2057400" cy="685800"/>
        </p:xfrm>
        <a:graphic>
          <a:graphicData uri="http://schemas.openxmlformats.org/presentationml/2006/ole">
            <mc:AlternateContent xmlns:mc="http://schemas.openxmlformats.org/markup-compatibility/2006">
              <mc:Choice xmlns:v="urn:schemas-microsoft-com:vml" Requires="v">
                <p:oleObj name="Drawing" r:id="rId19" imgW="1600200" imgH="466560" progId="WPDraw30.Drawing">
                  <p:embed/>
                </p:oleObj>
              </mc:Choice>
              <mc:Fallback>
                <p:oleObj name="Drawing" r:id="rId19" imgW="1600200" imgH="466560" progId="WPDraw30.Drawing">
                  <p:embed/>
                  <p:pic>
                    <p:nvPicPr>
                      <p:cNvPr id="248848" name="Object 1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324600" y="4953000"/>
                        <a:ext cx="2057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49" name="Object 17"/>
          <p:cNvGraphicFramePr>
            <a:graphicFrameLocks noChangeAspect="1"/>
          </p:cNvGraphicFramePr>
          <p:nvPr/>
        </p:nvGraphicFramePr>
        <p:xfrm>
          <a:off x="8153400" y="5105400"/>
          <a:ext cx="2514600" cy="400050"/>
        </p:xfrm>
        <a:graphic>
          <a:graphicData uri="http://schemas.openxmlformats.org/presentationml/2006/ole">
            <mc:AlternateContent xmlns:mc="http://schemas.openxmlformats.org/markup-compatibility/2006">
              <mc:Choice xmlns:v="urn:schemas-microsoft-com:vml" Requires="v">
                <p:oleObj name="Drawing" r:id="rId21" imgW="1600200" imgH="257040" progId="WPDraw30.Drawing">
                  <p:embed/>
                </p:oleObj>
              </mc:Choice>
              <mc:Fallback>
                <p:oleObj name="Drawing" r:id="rId21" imgW="1600200" imgH="257040" progId="WPDraw30.Drawing">
                  <p:embed/>
                  <p:pic>
                    <p:nvPicPr>
                      <p:cNvPr id="248849" name="Object 17"/>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153400" y="5105400"/>
                        <a:ext cx="2514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50" name="Object 18"/>
          <p:cNvGraphicFramePr>
            <a:graphicFrameLocks noChangeAspect="1"/>
          </p:cNvGraphicFramePr>
          <p:nvPr/>
        </p:nvGraphicFramePr>
        <p:xfrm>
          <a:off x="1906589" y="2895601"/>
          <a:ext cx="619125" cy="790575"/>
        </p:xfrm>
        <a:graphic>
          <a:graphicData uri="http://schemas.openxmlformats.org/presentationml/2006/ole">
            <mc:AlternateContent xmlns:mc="http://schemas.openxmlformats.org/markup-compatibility/2006">
              <mc:Choice xmlns:v="urn:schemas-microsoft-com:vml" Requires="v">
                <p:oleObj name="Drawing" r:id="rId23" imgW="619200" imgH="790560" progId="WPDraw30.Drawing">
                  <p:embed/>
                </p:oleObj>
              </mc:Choice>
              <mc:Fallback>
                <p:oleObj name="Drawing" r:id="rId23" imgW="619200" imgH="790560" progId="WPDraw30.Drawing">
                  <p:embed/>
                  <p:pic>
                    <p:nvPicPr>
                      <p:cNvPr id="248850" name="Object 1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906589" y="2895601"/>
                        <a:ext cx="61912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51" name="Object 19"/>
          <p:cNvGraphicFramePr>
            <a:graphicFrameLocks noChangeAspect="1"/>
          </p:cNvGraphicFramePr>
          <p:nvPr/>
        </p:nvGraphicFramePr>
        <p:xfrm>
          <a:off x="2668589" y="2971801"/>
          <a:ext cx="619125" cy="790575"/>
        </p:xfrm>
        <a:graphic>
          <a:graphicData uri="http://schemas.openxmlformats.org/presentationml/2006/ole">
            <mc:AlternateContent xmlns:mc="http://schemas.openxmlformats.org/markup-compatibility/2006">
              <mc:Choice xmlns:v="urn:schemas-microsoft-com:vml" Requires="v">
                <p:oleObj name="Drawing" r:id="rId25" imgW="619200" imgH="790560" progId="WPDraw30.Drawing">
                  <p:embed/>
                </p:oleObj>
              </mc:Choice>
              <mc:Fallback>
                <p:oleObj name="Drawing" r:id="rId25" imgW="619200" imgH="790560" progId="WPDraw30.Drawing">
                  <p:embed/>
                  <p:pic>
                    <p:nvPicPr>
                      <p:cNvPr id="248851" name="Object 19"/>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668589" y="2971801"/>
                        <a:ext cx="61912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52" name="Object 20"/>
          <p:cNvGraphicFramePr>
            <a:graphicFrameLocks noChangeAspect="1"/>
          </p:cNvGraphicFramePr>
          <p:nvPr/>
        </p:nvGraphicFramePr>
        <p:xfrm>
          <a:off x="4192589" y="2971801"/>
          <a:ext cx="619125" cy="790575"/>
        </p:xfrm>
        <a:graphic>
          <a:graphicData uri="http://schemas.openxmlformats.org/presentationml/2006/ole">
            <mc:AlternateContent xmlns:mc="http://schemas.openxmlformats.org/markup-compatibility/2006">
              <mc:Choice xmlns:v="urn:schemas-microsoft-com:vml" Requires="v">
                <p:oleObj name="Drawing" r:id="rId26" imgW="619200" imgH="790560" progId="WPDraw30.Drawing">
                  <p:embed/>
                </p:oleObj>
              </mc:Choice>
              <mc:Fallback>
                <p:oleObj name="Drawing" r:id="rId26" imgW="619200" imgH="790560" progId="WPDraw30.Drawing">
                  <p:embed/>
                  <p:pic>
                    <p:nvPicPr>
                      <p:cNvPr id="248852" name="Object 2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192589" y="2971801"/>
                        <a:ext cx="61912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53" name="Object 21"/>
          <p:cNvGraphicFramePr>
            <a:graphicFrameLocks noChangeAspect="1"/>
          </p:cNvGraphicFramePr>
          <p:nvPr/>
        </p:nvGraphicFramePr>
        <p:xfrm>
          <a:off x="4954589" y="2971801"/>
          <a:ext cx="619125" cy="790575"/>
        </p:xfrm>
        <a:graphic>
          <a:graphicData uri="http://schemas.openxmlformats.org/presentationml/2006/ole">
            <mc:AlternateContent xmlns:mc="http://schemas.openxmlformats.org/markup-compatibility/2006">
              <mc:Choice xmlns:v="urn:schemas-microsoft-com:vml" Requires="v">
                <p:oleObj name="Drawing" r:id="rId27" imgW="619200" imgH="790560" progId="WPDraw30.Drawing">
                  <p:embed/>
                </p:oleObj>
              </mc:Choice>
              <mc:Fallback>
                <p:oleObj name="Drawing" r:id="rId27" imgW="619200" imgH="790560" progId="WPDraw30.Drawing">
                  <p:embed/>
                  <p:pic>
                    <p:nvPicPr>
                      <p:cNvPr id="248853" name="Object 2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954589" y="2971801"/>
                        <a:ext cx="61912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54" name="Object 22"/>
          <p:cNvGraphicFramePr>
            <a:graphicFrameLocks noChangeAspect="1"/>
          </p:cNvGraphicFramePr>
          <p:nvPr/>
        </p:nvGraphicFramePr>
        <p:xfrm>
          <a:off x="9221789" y="3048001"/>
          <a:ext cx="619125" cy="790575"/>
        </p:xfrm>
        <a:graphic>
          <a:graphicData uri="http://schemas.openxmlformats.org/presentationml/2006/ole">
            <mc:AlternateContent xmlns:mc="http://schemas.openxmlformats.org/markup-compatibility/2006">
              <mc:Choice xmlns:v="urn:schemas-microsoft-com:vml" Requires="v">
                <p:oleObj name="Drawing" r:id="rId28" imgW="619200" imgH="790560" progId="WPDraw30.Drawing">
                  <p:embed/>
                </p:oleObj>
              </mc:Choice>
              <mc:Fallback>
                <p:oleObj name="Drawing" r:id="rId28" imgW="619200" imgH="790560" progId="WPDraw30.Drawing">
                  <p:embed/>
                  <p:pic>
                    <p:nvPicPr>
                      <p:cNvPr id="248854" name="Object 2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9221789" y="3048001"/>
                        <a:ext cx="61912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55" name="Object 23"/>
          <p:cNvGraphicFramePr>
            <a:graphicFrameLocks noChangeAspect="1"/>
          </p:cNvGraphicFramePr>
          <p:nvPr/>
        </p:nvGraphicFramePr>
        <p:xfrm>
          <a:off x="6554789" y="3124201"/>
          <a:ext cx="619125" cy="790575"/>
        </p:xfrm>
        <a:graphic>
          <a:graphicData uri="http://schemas.openxmlformats.org/presentationml/2006/ole">
            <mc:AlternateContent xmlns:mc="http://schemas.openxmlformats.org/markup-compatibility/2006">
              <mc:Choice xmlns:v="urn:schemas-microsoft-com:vml" Requires="v">
                <p:oleObj name="Drawing" r:id="rId29" imgW="619200" imgH="790560" progId="WPDraw30.Drawing">
                  <p:embed/>
                </p:oleObj>
              </mc:Choice>
              <mc:Fallback>
                <p:oleObj name="Drawing" r:id="rId29" imgW="619200" imgH="790560" progId="WPDraw30.Drawing">
                  <p:embed/>
                  <p:pic>
                    <p:nvPicPr>
                      <p:cNvPr id="248855" name="Object 2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554789" y="3124201"/>
                        <a:ext cx="61912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56" name="Object 24"/>
          <p:cNvGraphicFramePr>
            <a:graphicFrameLocks noChangeAspect="1"/>
          </p:cNvGraphicFramePr>
          <p:nvPr/>
        </p:nvGraphicFramePr>
        <p:xfrm>
          <a:off x="7545389" y="3124201"/>
          <a:ext cx="619125" cy="790575"/>
        </p:xfrm>
        <a:graphic>
          <a:graphicData uri="http://schemas.openxmlformats.org/presentationml/2006/ole">
            <mc:AlternateContent xmlns:mc="http://schemas.openxmlformats.org/markup-compatibility/2006">
              <mc:Choice xmlns:v="urn:schemas-microsoft-com:vml" Requires="v">
                <p:oleObj name="Drawing" r:id="rId30" imgW="619200" imgH="790560" progId="WPDraw30.Drawing">
                  <p:embed/>
                </p:oleObj>
              </mc:Choice>
              <mc:Fallback>
                <p:oleObj name="Drawing" r:id="rId30" imgW="619200" imgH="790560" progId="WPDraw30.Drawing">
                  <p:embed/>
                  <p:pic>
                    <p:nvPicPr>
                      <p:cNvPr id="248856" name="Object 2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545389" y="3124201"/>
                        <a:ext cx="61912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57" name="Object 25"/>
          <p:cNvGraphicFramePr>
            <a:graphicFrameLocks noChangeAspect="1"/>
          </p:cNvGraphicFramePr>
          <p:nvPr/>
        </p:nvGraphicFramePr>
        <p:xfrm>
          <a:off x="1830389" y="2286000"/>
          <a:ext cx="695325" cy="628650"/>
        </p:xfrm>
        <a:graphic>
          <a:graphicData uri="http://schemas.openxmlformats.org/presentationml/2006/ole">
            <mc:AlternateContent xmlns:mc="http://schemas.openxmlformats.org/markup-compatibility/2006">
              <mc:Choice xmlns:v="urn:schemas-microsoft-com:vml" Requires="v">
                <p:oleObj name="Drawing" r:id="rId31" imgW="695160" imgH="628560" progId="WPDraw30.Drawing">
                  <p:embed/>
                </p:oleObj>
              </mc:Choice>
              <mc:Fallback>
                <p:oleObj name="Drawing" r:id="rId31" imgW="695160" imgH="628560" progId="WPDraw30.Drawing">
                  <p:embed/>
                  <p:pic>
                    <p:nvPicPr>
                      <p:cNvPr id="248857" name="Object 25"/>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830389" y="2286000"/>
                        <a:ext cx="69532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58" name="Object 26"/>
          <p:cNvGraphicFramePr>
            <a:graphicFrameLocks noChangeAspect="1"/>
          </p:cNvGraphicFramePr>
          <p:nvPr/>
        </p:nvGraphicFramePr>
        <p:xfrm>
          <a:off x="2592389" y="2286000"/>
          <a:ext cx="695325" cy="628650"/>
        </p:xfrm>
        <a:graphic>
          <a:graphicData uri="http://schemas.openxmlformats.org/presentationml/2006/ole">
            <mc:AlternateContent xmlns:mc="http://schemas.openxmlformats.org/markup-compatibility/2006">
              <mc:Choice xmlns:v="urn:schemas-microsoft-com:vml" Requires="v">
                <p:oleObj name="Drawing" r:id="rId33" imgW="695160" imgH="628560" progId="WPDraw30.Drawing">
                  <p:embed/>
                </p:oleObj>
              </mc:Choice>
              <mc:Fallback>
                <p:oleObj name="Drawing" r:id="rId33" imgW="695160" imgH="628560" progId="WPDraw30.Drawing">
                  <p:embed/>
                  <p:pic>
                    <p:nvPicPr>
                      <p:cNvPr id="248858" name="Object 2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592389" y="2286000"/>
                        <a:ext cx="69532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59" name="Object 27"/>
          <p:cNvGraphicFramePr>
            <a:graphicFrameLocks noChangeAspect="1"/>
          </p:cNvGraphicFramePr>
          <p:nvPr/>
        </p:nvGraphicFramePr>
        <p:xfrm>
          <a:off x="9221789" y="2438400"/>
          <a:ext cx="695325" cy="628650"/>
        </p:xfrm>
        <a:graphic>
          <a:graphicData uri="http://schemas.openxmlformats.org/presentationml/2006/ole">
            <mc:AlternateContent xmlns:mc="http://schemas.openxmlformats.org/markup-compatibility/2006">
              <mc:Choice xmlns:v="urn:schemas-microsoft-com:vml" Requires="v">
                <p:oleObj name="Drawing" r:id="rId34" imgW="695160" imgH="628560" progId="WPDraw30.Drawing">
                  <p:embed/>
                </p:oleObj>
              </mc:Choice>
              <mc:Fallback>
                <p:oleObj name="Drawing" r:id="rId34" imgW="695160" imgH="628560" progId="WPDraw30.Drawing">
                  <p:embed/>
                  <p:pic>
                    <p:nvPicPr>
                      <p:cNvPr id="248859" name="Object 27"/>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9221789" y="2438400"/>
                        <a:ext cx="69532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60" name="Object 28"/>
          <p:cNvGraphicFramePr>
            <a:graphicFrameLocks noChangeAspect="1"/>
          </p:cNvGraphicFramePr>
          <p:nvPr/>
        </p:nvGraphicFramePr>
        <p:xfrm>
          <a:off x="7621589" y="2438400"/>
          <a:ext cx="695325" cy="628650"/>
        </p:xfrm>
        <a:graphic>
          <a:graphicData uri="http://schemas.openxmlformats.org/presentationml/2006/ole">
            <mc:AlternateContent xmlns:mc="http://schemas.openxmlformats.org/markup-compatibility/2006">
              <mc:Choice xmlns:v="urn:schemas-microsoft-com:vml" Requires="v">
                <p:oleObj name="Drawing" r:id="rId35" imgW="695160" imgH="628560" progId="WPDraw30.Drawing">
                  <p:embed/>
                </p:oleObj>
              </mc:Choice>
              <mc:Fallback>
                <p:oleObj name="Drawing" r:id="rId35" imgW="695160" imgH="628560" progId="WPDraw30.Drawing">
                  <p:embed/>
                  <p:pic>
                    <p:nvPicPr>
                      <p:cNvPr id="248860" name="Object 28"/>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621589" y="2438400"/>
                        <a:ext cx="69532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61" name="Object 29"/>
          <p:cNvGraphicFramePr>
            <a:graphicFrameLocks noChangeAspect="1"/>
          </p:cNvGraphicFramePr>
          <p:nvPr/>
        </p:nvGraphicFramePr>
        <p:xfrm>
          <a:off x="6554789" y="2514600"/>
          <a:ext cx="695325" cy="628650"/>
        </p:xfrm>
        <a:graphic>
          <a:graphicData uri="http://schemas.openxmlformats.org/presentationml/2006/ole">
            <mc:AlternateContent xmlns:mc="http://schemas.openxmlformats.org/markup-compatibility/2006">
              <mc:Choice xmlns:v="urn:schemas-microsoft-com:vml" Requires="v">
                <p:oleObj name="Drawing" r:id="rId36" imgW="695160" imgH="628560" progId="WPDraw30.Drawing">
                  <p:embed/>
                </p:oleObj>
              </mc:Choice>
              <mc:Fallback>
                <p:oleObj name="Drawing" r:id="rId36" imgW="695160" imgH="628560" progId="WPDraw30.Drawing">
                  <p:embed/>
                  <p:pic>
                    <p:nvPicPr>
                      <p:cNvPr id="248861" name="Object 29"/>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554789" y="2514600"/>
                        <a:ext cx="69532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62" name="Object 30"/>
          <p:cNvGraphicFramePr>
            <a:graphicFrameLocks noChangeAspect="1"/>
          </p:cNvGraphicFramePr>
          <p:nvPr/>
        </p:nvGraphicFramePr>
        <p:xfrm>
          <a:off x="4192589" y="2362200"/>
          <a:ext cx="695325" cy="628650"/>
        </p:xfrm>
        <a:graphic>
          <a:graphicData uri="http://schemas.openxmlformats.org/presentationml/2006/ole">
            <mc:AlternateContent xmlns:mc="http://schemas.openxmlformats.org/markup-compatibility/2006">
              <mc:Choice xmlns:v="urn:schemas-microsoft-com:vml" Requires="v">
                <p:oleObj name="Drawing" r:id="rId37" imgW="695160" imgH="628560" progId="WPDraw30.Drawing">
                  <p:embed/>
                </p:oleObj>
              </mc:Choice>
              <mc:Fallback>
                <p:oleObj name="Drawing" r:id="rId37" imgW="695160" imgH="628560" progId="WPDraw30.Drawing">
                  <p:embed/>
                  <p:pic>
                    <p:nvPicPr>
                      <p:cNvPr id="248862" name="Object 30"/>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192589" y="2362200"/>
                        <a:ext cx="69532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63" name="Object 31"/>
          <p:cNvGraphicFramePr>
            <a:graphicFrameLocks noChangeAspect="1"/>
          </p:cNvGraphicFramePr>
          <p:nvPr/>
        </p:nvGraphicFramePr>
        <p:xfrm>
          <a:off x="5030789" y="2362200"/>
          <a:ext cx="695325" cy="628650"/>
        </p:xfrm>
        <a:graphic>
          <a:graphicData uri="http://schemas.openxmlformats.org/presentationml/2006/ole">
            <mc:AlternateContent xmlns:mc="http://schemas.openxmlformats.org/markup-compatibility/2006">
              <mc:Choice xmlns:v="urn:schemas-microsoft-com:vml" Requires="v">
                <p:oleObj name="Drawing" r:id="rId38" imgW="695160" imgH="628560" progId="WPDraw30.Drawing">
                  <p:embed/>
                </p:oleObj>
              </mc:Choice>
              <mc:Fallback>
                <p:oleObj name="Drawing" r:id="rId38" imgW="695160" imgH="628560" progId="WPDraw30.Drawing">
                  <p:embed/>
                  <p:pic>
                    <p:nvPicPr>
                      <p:cNvPr id="248863" name="Object 31"/>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030789" y="2362200"/>
                        <a:ext cx="69532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64" name="Object 32"/>
          <p:cNvGraphicFramePr>
            <a:graphicFrameLocks noChangeAspect="1"/>
          </p:cNvGraphicFramePr>
          <p:nvPr/>
        </p:nvGraphicFramePr>
        <p:xfrm>
          <a:off x="1524000" y="1479551"/>
          <a:ext cx="1143000" cy="815975"/>
        </p:xfrm>
        <a:graphic>
          <a:graphicData uri="http://schemas.openxmlformats.org/presentationml/2006/ole">
            <mc:AlternateContent xmlns:mc="http://schemas.openxmlformats.org/markup-compatibility/2006">
              <mc:Choice xmlns:v="urn:schemas-microsoft-com:vml" Requires="v">
                <p:oleObj name="Drawing" r:id="rId39" imgW="809640" imgH="504720" progId="WPDraw30.Drawing">
                  <p:embed/>
                </p:oleObj>
              </mc:Choice>
              <mc:Fallback>
                <p:oleObj name="Drawing" r:id="rId39" imgW="809640" imgH="504720" progId="WPDraw30.Drawing">
                  <p:embed/>
                  <p:pic>
                    <p:nvPicPr>
                      <p:cNvPr id="248864" name="Object 32"/>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1524000" y="1479551"/>
                        <a:ext cx="1143000" cy="81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65" name="Object 33"/>
          <p:cNvGraphicFramePr>
            <a:graphicFrameLocks noChangeAspect="1"/>
          </p:cNvGraphicFramePr>
          <p:nvPr/>
        </p:nvGraphicFramePr>
        <p:xfrm>
          <a:off x="2514600" y="1463675"/>
          <a:ext cx="1066800" cy="788988"/>
        </p:xfrm>
        <a:graphic>
          <a:graphicData uri="http://schemas.openxmlformats.org/presentationml/2006/ole">
            <mc:AlternateContent xmlns:mc="http://schemas.openxmlformats.org/markup-compatibility/2006">
              <mc:Choice xmlns:v="urn:schemas-microsoft-com:vml" Requires="v">
                <p:oleObj name="Drawing" r:id="rId41" imgW="790560" imgH="504720" progId="WPDraw30.Drawing">
                  <p:embed/>
                </p:oleObj>
              </mc:Choice>
              <mc:Fallback>
                <p:oleObj name="Drawing" r:id="rId41" imgW="790560" imgH="504720" progId="WPDraw30.Drawing">
                  <p:embed/>
                  <p:pic>
                    <p:nvPicPr>
                      <p:cNvPr id="248865" name="Object 33"/>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2514600" y="1463675"/>
                        <a:ext cx="1066800"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66" name="Object 34"/>
          <p:cNvGraphicFramePr>
            <a:graphicFrameLocks noChangeAspect="1"/>
          </p:cNvGraphicFramePr>
          <p:nvPr/>
        </p:nvGraphicFramePr>
        <p:xfrm>
          <a:off x="3810001" y="1447801"/>
          <a:ext cx="1116013" cy="798513"/>
        </p:xfrm>
        <a:graphic>
          <a:graphicData uri="http://schemas.openxmlformats.org/presentationml/2006/ole">
            <mc:AlternateContent xmlns:mc="http://schemas.openxmlformats.org/markup-compatibility/2006">
              <mc:Choice xmlns:v="urn:schemas-microsoft-com:vml" Requires="v">
                <p:oleObj name="Drawing" r:id="rId43" imgW="809640" imgH="504720" progId="WPDraw30.Drawing">
                  <p:embed/>
                </p:oleObj>
              </mc:Choice>
              <mc:Fallback>
                <p:oleObj name="Drawing" r:id="rId43" imgW="809640" imgH="504720" progId="WPDraw30.Drawing">
                  <p:embed/>
                  <p:pic>
                    <p:nvPicPr>
                      <p:cNvPr id="248866" name="Object 34"/>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3810001" y="1447801"/>
                        <a:ext cx="1116013"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67" name="Object 35"/>
          <p:cNvGraphicFramePr>
            <a:graphicFrameLocks noChangeAspect="1"/>
          </p:cNvGraphicFramePr>
          <p:nvPr/>
        </p:nvGraphicFramePr>
        <p:xfrm>
          <a:off x="4953000" y="1430338"/>
          <a:ext cx="1066800" cy="812800"/>
        </p:xfrm>
        <a:graphic>
          <a:graphicData uri="http://schemas.openxmlformats.org/presentationml/2006/ole">
            <mc:AlternateContent xmlns:mc="http://schemas.openxmlformats.org/markup-compatibility/2006">
              <mc:Choice xmlns:v="urn:schemas-microsoft-com:vml" Requires="v">
                <p:oleObj name="Drawing" r:id="rId45" imgW="790560" imgH="504720" progId="WPDraw30.Drawing">
                  <p:embed/>
                </p:oleObj>
              </mc:Choice>
              <mc:Fallback>
                <p:oleObj name="Drawing" r:id="rId45" imgW="790560" imgH="504720" progId="WPDraw30.Drawing">
                  <p:embed/>
                  <p:pic>
                    <p:nvPicPr>
                      <p:cNvPr id="248867" name="Object 35"/>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4953000" y="1430338"/>
                        <a:ext cx="106680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68" name="Object 36"/>
          <p:cNvGraphicFramePr>
            <a:graphicFrameLocks noChangeAspect="1"/>
          </p:cNvGraphicFramePr>
          <p:nvPr/>
        </p:nvGraphicFramePr>
        <p:xfrm>
          <a:off x="6227764" y="1441450"/>
          <a:ext cx="1131887" cy="996950"/>
        </p:xfrm>
        <a:graphic>
          <a:graphicData uri="http://schemas.openxmlformats.org/presentationml/2006/ole">
            <mc:AlternateContent xmlns:mc="http://schemas.openxmlformats.org/markup-compatibility/2006">
              <mc:Choice xmlns:v="urn:schemas-microsoft-com:vml" Requires="v">
                <p:oleObj name="Drawing" r:id="rId47" imgW="809640" imgH="647640" progId="WPDraw30.Drawing">
                  <p:embed/>
                </p:oleObj>
              </mc:Choice>
              <mc:Fallback>
                <p:oleObj name="Drawing" r:id="rId47" imgW="809640" imgH="647640" progId="WPDraw30.Drawing">
                  <p:embed/>
                  <p:pic>
                    <p:nvPicPr>
                      <p:cNvPr id="248868" name="Object 36"/>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6227764" y="1441450"/>
                        <a:ext cx="1131887"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69" name="Object 37"/>
          <p:cNvGraphicFramePr>
            <a:graphicFrameLocks noChangeAspect="1"/>
          </p:cNvGraphicFramePr>
          <p:nvPr/>
        </p:nvGraphicFramePr>
        <p:xfrm>
          <a:off x="7391400" y="1460500"/>
          <a:ext cx="1143000" cy="960438"/>
        </p:xfrm>
        <a:graphic>
          <a:graphicData uri="http://schemas.openxmlformats.org/presentationml/2006/ole">
            <mc:AlternateContent xmlns:mc="http://schemas.openxmlformats.org/markup-compatibility/2006">
              <mc:Choice xmlns:v="urn:schemas-microsoft-com:vml" Requires="v">
                <p:oleObj name="Drawing" r:id="rId49" imgW="790560" imgH="647640" progId="WPDraw30.Drawing">
                  <p:embed/>
                </p:oleObj>
              </mc:Choice>
              <mc:Fallback>
                <p:oleObj name="Drawing" r:id="rId49" imgW="790560" imgH="647640" progId="WPDraw30.Drawing">
                  <p:embed/>
                  <p:pic>
                    <p:nvPicPr>
                      <p:cNvPr id="248869" name="Object 37"/>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7391400" y="1460500"/>
                        <a:ext cx="1143000" cy="96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8870" name="Object 38"/>
          <p:cNvGraphicFramePr>
            <a:graphicFrameLocks noChangeAspect="1"/>
          </p:cNvGraphicFramePr>
          <p:nvPr/>
        </p:nvGraphicFramePr>
        <p:xfrm>
          <a:off x="8839201" y="1458914"/>
          <a:ext cx="1165225" cy="820737"/>
        </p:xfrm>
        <a:graphic>
          <a:graphicData uri="http://schemas.openxmlformats.org/presentationml/2006/ole">
            <mc:AlternateContent xmlns:mc="http://schemas.openxmlformats.org/markup-compatibility/2006">
              <mc:Choice xmlns:v="urn:schemas-microsoft-com:vml" Requires="v">
                <p:oleObj name="Drawing" r:id="rId51" imgW="809640" imgH="504720" progId="WPDraw30.Drawing">
                  <p:embed/>
                </p:oleObj>
              </mc:Choice>
              <mc:Fallback>
                <p:oleObj name="Drawing" r:id="rId51" imgW="809640" imgH="504720" progId="WPDraw30.Drawing">
                  <p:embed/>
                  <p:pic>
                    <p:nvPicPr>
                      <p:cNvPr id="248870" name="Object 38"/>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8839201" y="1458914"/>
                        <a:ext cx="1165225" cy="82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8871" name="Text Box 39"/>
          <p:cNvSpPr txBox="1">
            <a:spLocks noChangeArrowheads="1"/>
          </p:cNvSpPr>
          <p:nvPr/>
        </p:nvSpPr>
        <p:spPr bwMode="auto">
          <a:xfrm>
            <a:off x="2270125" y="5802314"/>
            <a:ext cx="833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Tier 1</a:t>
            </a:r>
          </a:p>
        </p:txBody>
      </p:sp>
      <p:sp>
        <p:nvSpPr>
          <p:cNvPr id="248872" name="Text Box 40"/>
          <p:cNvSpPr txBox="1">
            <a:spLocks noChangeArrowheads="1"/>
          </p:cNvSpPr>
          <p:nvPr/>
        </p:nvSpPr>
        <p:spPr bwMode="auto">
          <a:xfrm>
            <a:off x="4419600" y="5867401"/>
            <a:ext cx="833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Tier 2</a:t>
            </a:r>
          </a:p>
        </p:txBody>
      </p:sp>
      <p:sp>
        <p:nvSpPr>
          <p:cNvPr id="248873" name="Text Box 41"/>
          <p:cNvSpPr txBox="1">
            <a:spLocks noChangeArrowheads="1"/>
          </p:cNvSpPr>
          <p:nvPr/>
        </p:nvSpPr>
        <p:spPr bwMode="auto">
          <a:xfrm>
            <a:off x="6934200" y="5867401"/>
            <a:ext cx="833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Tier 3</a:t>
            </a:r>
          </a:p>
        </p:txBody>
      </p:sp>
      <p:sp>
        <p:nvSpPr>
          <p:cNvPr id="248874" name="Text Box 42"/>
          <p:cNvSpPr txBox="1">
            <a:spLocks noChangeArrowheads="1"/>
          </p:cNvSpPr>
          <p:nvPr/>
        </p:nvSpPr>
        <p:spPr bwMode="auto">
          <a:xfrm>
            <a:off x="9067800" y="5867401"/>
            <a:ext cx="833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t>Tier 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eaLnBrk="1" hangingPunct="1"/>
            <a:r>
              <a:rPr lang="en-US" dirty="0"/>
              <a:t>S Corporation Shareholder</a:t>
            </a:r>
          </a:p>
        </p:txBody>
      </p:sp>
      <p:sp>
        <p:nvSpPr>
          <p:cNvPr id="175107" name="Rectangle 3"/>
          <p:cNvSpPr>
            <a:spLocks noGrp="1" noChangeArrowheads="1"/>
          </p:cNvSpPr>
          <p:nvPr>
            <p:ph idx="1"/>
          </p:nvPr>
        </p:nvSpPr>
        <p:spPr/>
        <p:txBody>
          <a:bodyPr/>
          <a:lstStyle/>
          <a:p>
            <a:pPr marL="9525" indent="0">
              <a:lnSpc>
                <a:spcPct val="80000"/>
              </a:lnSpc>
              <a:buNone/>
              <a:defRPr/>
            </a:pPr>
            <a:r>
              <a:rPr lang="en-US" dirty="0"/>
              <a:t>IRA cannot be S Corporation shareholder</a:t>
            </a:r>
          </a:p>
          <a:p>
            <a:pPr marL="714375" lvl="3" indent="-285750">
              <a:lnSpc>
                <a:spcPct val="80000"/>
              </a:lnSpc>
              <a:defRPr/>
            </a:pPr>
            <a:r>
              <a:rPr lang="en-US" dirty="0"/>
              <a:t>Revenue Ruling 92-73 - IRAs may not invest in S corporations. </a:t>
            </a:r>
          </a:p>
          <a:p>
            <a:pPr marL="714375" lvl="3" indent="-285750">
              <a:lnSpc>
                <a:spcPct val="80000"/>
              </a:lnSpc>
              <a:defRPr/>
            </a:pPr>
            <a:r>
              <a:rPr lang="en-US" i="1" dirty="0"/>
              <a:t>Taproot Administrative Services, Inc v. </a:t>
            </a:r>
            <a:r>
              <a:rPr lang="en-US" i="1" dirty="0" err="1"/>
              <a:t>Comm</a:t>
            </a:r>
            <a:r>
              <a:rPr lang="en-US" dirty="0"/>
              <a:t>, (2012, CA9) 109 AFTR 2d 2012-1446.</a:t>
            </a:r>
          </a:p>
          <a:p>
            <a:pPr marL="1371600" lvl="3" indent="-457200">
              <a:lnSpc>
                <a:spcPct val="80000"/>
              </a:lnSpc>
              <a:defRPr/>
            </a:pPr>
            <a:r>
              <a:rPr lang="en-US" dirty="0"/>
              <a:t>Ninth Circuit Court o Appeals held that Roth IRA is not eligible shareholder of S corporation</a:t>
            </a:r>
          </a:p>
          <a:p>
            <a:pPr marL="714375" lvl="3" indent="-285750">
              <a:lnSpc>
                <a:spcPct val="80000"/>
              </a:lnSpc>
              <a:defRPr/>
            </a:pPr>
            <a:r>
              <a:rPr lang="en-US" u="sng" dirty="0"/>
              <a:t>Exception</a:t>
            </a:r>
            <a:r>
              <a:rPr lang="en-US" dirty="0"/>
              <a:t>: IRA or Roth IRA may hold shares of an S corporation that is a bank or a depository institution holding company of the Federal Deposit Insurance Act, but only to the extent of the shares held in the IRA or Roth IRA in the bank on Oct. 22, 2004.</a:t>
            </a:r>
            <a:r>
              <a:rPr lang="en-US" baseline="30000" dirty="0"/>
              <a:t> </a:t>
            </a:r>
          </a:p>
          <a:p>
            <a:pPr marL="1371600" lvl="3" indent="-457200">
              <a:lnSpc>
                <a:spcPct val="80000"/>
              </a:lnSpc>
              <a:defRPr/>
            </a:pPr>
            <a:r>
              <a:rPr lang="en-US" dirty="0"/>
              <a:t>The individual beneficiary of the IRA or Roth IRA is treated as the shareholder</a:t>
            </a:r>
          </a:p>
          <a:p>
            <a:pPr marL="490538" lvl="1" indent="-457200">
              <a:lnSpc>
                <a:spcPct val="80000"/>
              </a:lnSpc>
              <a:defRPr/>
            </a:pPr>
            <a:r>
              <a:rPr lang="en-US" dirty="0"/>
              <a:t>Qualified retirement plans under IRC Sec. 401(a) can be S corporation shareholders (see IRC Sec. 1361(c)(6))</a:t>
            </a:r>
          </a:p>
          <a:p>
            <a:pPr eaLnBrk="1" hangingPunct="1">
              <a:lnSpc>
                <a:spcPct val="80000"/>
              </a:lnSpc>
              <a:buFont typeface="Arial" pitchFamily="34" charset="0"/>
              <a:buChar char="•"/>
              <a:defRPr/>
            </a:pPr>
            <a:endParaRPr lang="en-US" sz="1800" dirty="0">
              <a:cs typeface="Times New Roman" pitchFamily="18" charset="0"/>
            </a:endParaRPr>
          </a:p>
        </p:txBody>
      </p:sp>
    </p:spTree>
    <p:extLst>
      <p:ext uri="{BB962C8B-B14F-4D97-AF65-F5344CB8AC3E}">
        <p14:creationId xmlns:p14="http://schemas.microsoft.com/office/powerpoint/2010/main" val="3839001966"/>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3"/>
          <p:cNvSpPr>
            <a:spLocks noGrp="1" noChangeArrowheads="1"/>
          </p:cNvSpPr>
          <p:nvPr>
            <p:ph type="title"/>
          </p:nvPr>
        </p:nvSpPr>
        <p:spPr/>
        <p:txBody>
          <a:bodyPr/>
          <a:lstStyle/>
          <a:p>
            <a:pPr eaLnBrk="1" hangingPunct="1"/>
            <a:r>
              <a:rPr lang="en-US" dirty="0"/>
              <a:t>“Cashless” Collars</a:t>
            </a:r>
          </a:p>
        </p:txBody>
      </p:sp>
      <p:sp>
        <p:nvSpPr>
          <p:cNvPr id="249859" name="Rectangle 2"/>
          <p:cNvSpPr>
            <a:spLocks noGrp="1" noChangeArrowheads="1"/>
          </p:cNvSpPr>
          <p:nvPr>
            <p:ph idx="1"/>
          </p:nvPr>
        </p:nvSpPr>
        <p:spPr/>
        <p:txBody>
          <a:bodyPr/>
          <a:lstStyle/>
          <a:p>
            <a:pPr eaLnBrk="1" hangingPunct="1">
              <a:buFontTx/>
              <a:buChar char="•"/>
            </a:pPr>
            <a:r>
              <a:rPr lang="en-US"/>
              <a:t>Buy a put (buy option) with a strike price below the current price</a:t>
            </a:r>
          </a:p>
          <a:p>
            <a:pPr eaLnBrk="1" hangingPunct="1">
              <a:buFontTx/>
              <a:buChar char="•"/>
            </a:pPr>
            <a:endParaRPr lang="en-US"/>
          </a:p>
          <a:p>
            <a:pPr eaLnBrk="1" hangingPunct="1">
              <a:buFontTx/>
              <a:buChar char="•"/>
            </a:pPr>
            <a:r>
              <a:rPr lang="en-US"/>
              <a:t>Sell a call (sell option) above the current price</a:t>
            </a:r>
          </a:p>
          <a:p>
            <a:pPr eaLnBrk="1" hangingPunct="1">
              <a:buFontTx/>
              <a:buChar char="•"/>
            </a:pPr>
            <a:endParaRPr lang="en-US"/>
          </a:p>
          <a:p>
            <a:pPr eaLnBrk="1" hangingPunct="1">
              <a:buFontTx/>
              <a:buChar char="•"/>
            </a:pPr>
            <a:r>
              <a:rPr lang="en-US"/>
              <a:t>Cost of put equals the amount received for selling the call</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5"/>
          <p:cNvSpPr>
            <a:spLocks noGrp="1" noChangeArrowheads="1"/>
          </p:cNvSpPr>
          <p:nvPr>
            <p:ph type="title"/>
          </p:nvPr>
        </p:nvSpPr>
        <p:spPr/>
        <p:txBody>
          <a:bodyPr/>
          <a:lstStyle/>
          <a:p>
            <a:pPr eaLnBrk="1" hangingPunct="1"/>
            <a:r>
              <a:rPr lang="en-US" dirty="0"/>
              <a:t>“Cashless” Collars</a:t>
            </a:r>
          </a:p>
        </p:txBody>
      </p:sp>
      <p:sp>
        <p:nvSpPr>
          <p:cNvPr id="250883" name="Rectangle 2"/>
          <p:cNvSpPr>
            <a:spLocks noGrp="1" noChangeArrowheads="1"/>
          </p:cNvSpPr>
          <p:nvPr>
            <p:ph idx="1"/>
          </p:nvPr>
        </p:nvSpPr>
        <p:spPr/>
        <p:txBody>
          <a:bodyPr/>
          <a:lstStyle/>
          <a:p>
            <a:pPr eaLnBrk="1" hangingPunct="1">
              <a:buFontTx/>
              <a:buChar char="•"/>
            </a:pPr>
            <a:r>
              <a:rPr lang="en-US"/>
              <a:t>Put provides downside protection, eliminating any loss below put strike price</a:t>
            </a:r>
          </a:p>
          <a:p>
            <a:pPr eaLnBrk="1" hangingPunct="1">
              <a:buFontTx/>
              <a:buChar char="•"/>
            </a:pPr>
            <a:endParaRPr lang="en-US"/>
          </a:p>
          <a:p>
            <a:pPr eaLnBrk="1" hangingPunct="1">
              <a:buFontTx/>
              <a:buChar char="•"/>
            </a:pPr>
            <a:r>
              <a:rPr lang="en-US"/>
              <a:t>Call limits upside potential, eliminating any gain above call strike price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5"/>
          <p:cNvSpPr>
            <a:spLocks noGrp="1" noChangeArrowheads="1"/>
          </p:cNvSpPr>
          <p:nvPr>
            <p:ph type="title"/>
          </p:nvPr>
        </p:nvSpPr>
        <p:spPr/>
        <p:txBody>
          <a:bodyPr/>
          <a:lstStyle/>
          <a:p>
            <a:pPr eaLnBrk="1" hangingPunct="1"/>
            <a:r>
              <a:rPr lang="en-US" dirty="0"/>
              <a:t>“Cashless” Collars</a:t>
            </a:r>
          </a:p>
        </p:txBody>
      </p:sp>
      <p:sp>
        <p:nvSpPr>
          <p:cNvPr id="251907" name="Rectangle 2"/>
          <p:cNvSpPr>
            <a:spLocks noGrp="1" noChangeArrowheads="1"/>
          </p:cNvSpPr>
          <p:nvPr>
            <p:ph idx="1"/>
          </p:nvPr>
        </p:nvSpPr>
        <p:spPr/>
        <p:txBody>
          <a:bodyPr/>
          <a:lstStyle/>
          <a:p>
            <a:pPr marL="0" indent="0">
              <a:buNone/>
            </a:pPr>
            <a:r>
              <a:rPr lang="en-US" sz="3600" dirty="0"/>
              <a:t>Settlement Options</a:t>
            </a:r>
          </a:p>
          <a:p>
            <a:pPr lvl="1" eaLnBrk="1" hangingPunct="1">
              <a:buFontTx/>
              <a:buChar char="•"/>
            </a:pPr>
            <a:r>
              <a:rPr lang="en-US" dirty="0"/>
              <a:t>Cash</a:t>
            </a:r>
          </a:p>
          <a:p>
            <a:pPr lvl="1" eaLnBrk="1" hangingPunct="1">
              <a:buFontTx/>
              <a:buChar char="•"/>
            </a:pPr>
            <a:endParaRPr lang="en-US" dirty="0"/>
          </a:p>
          <a:p>
            <a:pPr lvl="1" eaLnBrk="1" hangingPunct="1">
              <a:buFontTx/>
              <a:buChar char="•"/>
            </a:pPr>
            <a:r>
              <a:rPr lang="en-US" dirty="0"/>
              <a:t>Physical settlement</a:t>
            </a:r>
            <a:endParaRPr lang="en-US" sz="36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2930" name="Object 2"/>
          <p:cNvGraphicFramePr>
            <a:graphicFrameLocks noChangeAspect="1"/>
          </p:cNvGraphicFramePr>
          <p:nvPr/>
        </p:nvGraphicFramePr>
        <p:xfrm>
          <a:off x="2667000" y="1774826"/>
          <a:ext cx="6629400" cy="4016375"/>
        </p:xfrm>
        <a:graphic>
          <a:graphicData uri="http://schemas.openxmlformats.org/presentationml/2006/ole">
            <mc:AlternateContent xmlns:mc="http://schemas.openxmlformats.org/markup-compatibility/2006">
              <mc:Choice xmlns:v="urn:schemas-microsoft-com:vml" Requires="v">
                <p:oleObj name="Worksheet" r:id="rId2" imgW="7896149" imgH="5210251" progId="Excel.Sheet.8">
                  <p:embed/>
                </p:oleObj>
              </mc:Choice>
              <mc:Fallback>
                <p:oleObj name="Worksheet" r:id="rId2" imgW="7896149" imgH="5210251" progId="Excel.Sheet.8">
                  <p:embed/>
                  <p:pic>
                    <p:nvPicPr>
                      <p:cNvPr id="25293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774826"/>
                        <a:ext cx="6629400" cy="401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2931" name="Title 1"/>
          <p:cNvSpPr>
            <a:spLocks noGrp="1"/>
          </p:cNvSpPr>
          <p:nvPr>
            <p:ph type="title"/>
          </p:nvPr>
        </p:nvSpPr>
        <p:spPr/>
        <p:txBody>
          <a:bodyPr/>
          <a:lstStyle/>
          <a:p>
            <a:r>
              <a:rPr lang="en-US" dirty="0"/>
              <a:t>Cashless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5"/>
          <p:cNvSpPr>
            <a:spLocks noGrp="1" noChangeArrowheads="1"/>
          </p:cNvSpPr>
          <p:nvPr>
            <p:ph type="title"/>
          </p:nvPr>
        </p:nvSpPr>
        <p:spPr/>
        <p:txBody>
          <a:bodyPr/>
          <a:lstStyle/>
          <a:p>
            <a:pPr eaLnBrk="1" hangingPunct="1"/>
            <a:r>
              <a:rPr lang="en-US" dirty="0"/>
              <a:t>“Cashless” Collars</a:t>
            </a:r>
            <a:br>
              <a:rPr lang="en-US" dirty="0"/>
            </a:br>
            <a:r>
              <a:rPr lang="en-US" sz="2800" dirty="0">
                <a:solidFill>
                  <a:srgbClr val="FF0000"/>
                </a:solidFill>
              </a:rPr>
              <a:t>Advantages</a:t>
            </a:r>
            <a:endParaRPr lang="en-US" dirty="0">
              <a:solidFill>
                <a:srgbClr val="FF0000"/>
              </a:solidFill>
            </a:endParaRPr>
          </a:p>
        </p:txBody>
      </p:sp>
      <p:sp>
        <p:nvSpPr>
          <p:cNvPr id="253955" name="Rectangle 2"/>
          <p:cNvSpPr>
            <a:spLocks noGrp="1" noChangeArrowheads="1"/>
          </p:cNvSpPr>
          <p:nvPr>
            <p:ph idx="1"/>
          </p:nvPr>
        </p:nvSpPr>
        <p:spPr/>
        <p:txBody>
          <a:bodyPr/>
          <a:lstStyle/>
          <a:p>
            <a:pPr eaLnBrk="1" hangingPunct="1">
              <a:lnSpc>
                <a:spcPct val="80000"/>
              </a:lnSpc>
              <a:buFontTx/>
              <a:buChar char="•"/>
            </a:pPr>
            <a:r>
              <a:rPr lang="en-US" sz="2400" dirty="0"/>
              <a:t>Downside protection</a:t>
            </a:r>
          </a:p>
          <a:p>
            <a:pPr eaLnBrk="1" hangingPunct="1">
              <a:lnSpc>
                <a:spcPct val="80000"/>
              </a:lnSpc>
              <a:buFontTx/>
              <a:buChar char="•"/>
            </a:pPr>
            <a:endParaRPr lang="en-US" sz="2400" dirty="0"/>
          </a:p>
          <a:p>
            <a:pPr eaLnBrk="1" hangingPunct="1">
              <a:lnSpc>
                <a:spcPct val="80000"/>
              </a:lnSpc>
              <a:buFontTx/>
              <a:buChar char="•"/>
            </a:pPr>
            <a:r>
              <a:rPr lang="en-US" sz="2400" dirty="0"/>
              <a:t>Retain ownership of stock (keep right to dividends and to vote stock)</a:t>
            </a:r>
          </a:p>
          <a:p>
            <a:pPr eaLnBrk="1" hangingPunct="1">
              <a:lnSpc>
                <a:spcPct val="80000"/>
              </a:lnSpc>
              <a:buFontTx/>
              <a:buChar char="•"/>
            </a:pPr>
            <a:endParaRPr lang="en-US" sz="2400" dirty="0"/>
          </a:p>
          <a:p>
            <a:pPr eaLnBrk="1" hangingPunct="1">
              <a:lnSpc>
                <a:spcPct val="80000"/>
              </a:lnSpc>
              <a:buFontTx/>
              <a:buChar char="•"/>
            </a:pPr>
            <a:r>
              <a:rPr lang="en-US" sz="2400" dirty="0"/>
              <a:t>Downside put protection makes it easier to borrow against stock (monetization potential) (50% maximum)</a:t>
            </a:r>
          </a:p>
          <a:p>
            <a:pPr eaLnBrk="1" hangingPunct="1">
              <a:lnSpc>
                <a:spcPct val="80000"/>
              </a:lnSpc>
              <a:buFontTx/>
              <a:buChar char="•"/>
            </a:pPr>
            <a:endParaRPr lang="en-US" sz="2400" dirty="0"/>
          </a:p>
          <a:p>
            <a:pPr eaLnBrk="1" hangingPunct="1">
              <a:lnSpc>
                <a:spcPct val="80000"/>
              </a:lnSpc>
              <a:buFontTx/>
              <a:buChar char="•"/>
            </a:pPr>
            <a:r>
              <a:rPr lang="en-US" sz="2400" dirty="0"/>
              <a:t>Retain some upside potential</a:t>
            </a:r>
          </a:p>
          <a:p>
            <a:pPr eaLnBrk="1" hangingPunct="1">
              <a:lnSpc>
                <a:spcPct val="80000"/>
              </a:lnSpc>
              <a:buFontTx/>
              <a:buChar char="•"/>
            </a:pPr>
            <a:endParaRPr lang="en-US" sz="2400" dirty="0"/>
          </a:p>
          <a:p>
            <a:pPr eaLnBrk="1" hangingPunct="1">
              <a:lnSpc>
                <a:spcPct val="80000"/>
              </a:lnSpc>
              <a:buFontTx/>
              <a:buChar char="•"/>
            </a:pPr>
            <a:r>
              <a:rPr lang="en-US" sz="2400" dirty="0"/>
              <a:t>Defer capital gains--further deferral if cash settled</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5"/>
          <p:cNvSpPr>
            <a:spLocks noGrp="1" noChangeArrowheads="1"/>
          </p:cNvSpPr>
          <p:nvPr>
            <p:ph type="title"/>
          </p:nvPr>
        </p:nvSpPr>
        <p:spPr/>
        <p:txBody>
          <a:bodyPr/>
          <a:lstStyle/>
          <a:p>
            <a:pPr eaLnBrk="1" hangingPunct="1"/>
            <a:r>
              <a:rPr lang="en-US" dirty="0"/>
              <a:t>“Cashless” Collars</a:t>
            </a:r>
            <a:br>
              <a:rPr lang="en-US" dirty="0"/>
            </a:br>
            <a:r>
              <a:rPr lang="en-US" sz="2800" dirty="0">
                <a:solidFill>
                  <a:srgbClr val="FF0000"/>
                </a:solidFill>
              </a:rPr>
              <a:t>Disadvantages</a:t>
            </a:r>
          </a:p>
        </p:txBody>
      </p:sp>
      <p:sp>
        <p:nvSpPr>
          <p:cNvPr id="254979" name="Rectangle 2"/>
          <p:cNvSpPr>
            <a:spLocks noGrp="1" noChangeArrowheads="1"/>
          </p:cNvSpPr>
          <p:nvPr>
            <p:ph idx="1"/>
          </p:nvPr>
        </p:nvSpPr>
        <p:spPr/>
        <p:txBody>
          <a:bodyPr>
            <a:normAutofit/>
          </a:bodyPr>
          <a:lstStyle/>
          <a:p>
            <a:pPr eaLnBrk="1" hangingPunct="1">
              <a:lnSpc>
                <a:spcPct val="80000"/>
              </a:lnSpc>
              <a:buFontTx/>
              <a:buChar char="•"/>
            </a:pPr>
            <a:r>
              <a:rPr lang="en-US" sz="2400" dirty="0"/>
              <a:t>Lose upside potential above call strike price</a:t>
            </a:r>
          </a:p>
          <a:p>
            <a:pPr eaLnBrk="1" hangingPunct="1">
              <a:lnSpc>
                <a:spcPct val="80000"/>
              </a:lnSpc>
              <a:buFontTx/>
              <a:buChar char="•"/>
            </a:pPr>
            <a:endParaRPr lang="en-US" sz="2400" dirty="0"/>
          </a:p>
          <a:p>
            <a:pPr eaLnBrk="1" hangingPunct="1">
              <a:lnSpc>
                <a:spcPct val="80000"/>
              </a:lnSpc>
              <a:buFontTx/>
              <a:buChar char="•"/>
            </a:pPr>
            <a:r>
              <a:rPr lang="en-US" sz="2400" dirty="0"/>
              <a:t>Must post underlying shares as collateral for call options sold</a:t>
            </a:r>
          </a:p>
          <a:p>
            <a:pPr eaLnBrk="1" hangingPunct="1">
              <a:lnSpc>
                <a:spcPct val="80000"/>
              </a:lnSpc>
              <a:buFontTx/>
              <a:buChar char="•"/>
            </a:pPr>
            <a:endParaRPr lang="en-US" sz="2400" dirty="0"/>
          </a:p>
          <a:p>
            <a:pPr eaLnBrk="1" hangingPunct="1">
              <a:lnSpc>
                <a:spcPct val="80000"/>
              </a:lnSpc>
              <a:buFontTx/>
              <a:buChar char="•"/>
            </a:pPr>
            <a:r>
              <a:rPr lang="en-US" sz="2400" dirty="0"/>
              <a:t>Some tax risk--rules not clear until regulations are issued</a:t>
            </a:r>
          </a:p>
          <a:p>
            <a:pPr eaLnBrk="1" hangingPunct="1">
              <a:lnSpc>
                <a:spcPct val="80000"/>
              </a:lnSpc>
              <a:buFontTx/>
              <a:buChar char="•"/>
            </a:pPr>
            <a:endParaRPr lang="en-US" sz="2400" dirty="0"/>
          </a:p>
          <a:p>
            <a:pPr eaLnBrk="1" hangingPunct="1">
              <a:lnSpc>
                <a:spcPct val="80000"/>
              </a:lnSpc>
              <a:buFontTx/>
              <a:buChar char="•"/>
            </a:pPr>
            <a:r>
              <a:rPr lang="en-US" sz="2400" dirty="0"/>
              <a:t>Unfavorable straddle rules may apply for tax purposes</a:t>
            </a:r>
          </a:p>
          <a:p>
            <a:pPr eaLnBrk="1" hangingPunct="1">
              <a:lnSpc>
                <a:spcPct val="80000"/>
              </a:lnSpc>
              <a:buFontTx/>
              <a:buChar char="•"/>
            </a:pPr>
            <a:endParaRPr lang="en-US" sz="2400" dirty="0"/>
          </a:p>
          <a:p>
            <a:pPr eaLnBrk="1" hangingPunct="1">
              <a:lnSpc>
                <a:spcPct val="80000"/>
              </a:lnSpc>
              <a:buFontTx/>
              <a:buChar char="•"/>
            </a:pPr>
            <a:r>
              <a:rPr lang="en-US" sz="2400" dirty="0"/>
              <a:t>Dealer profit</a:t>
            </a:r>
          </a:p>
          <a:p>
            <a:pPr eaLnBrk="1" hangingPunct="1">
              <a:lnSpc>
                <a:spcPct val="80000"/>
              </a:lnSpc>
              <a:buFontTx/>
              <a:buChar char="•"/>
            </a:pPr>
            <a:endParaRPr lang="en-US" sz="2400" dirty="0"/>
          </a:p>
          <a:p>
            <a:pPr eaLnBrk="1" hangingPunct="1">
              <a:lnSpc>
                <a:spcPct val="80000"/>
              </a:lnSpc>
              <a:buFontTx/>
              <a:buChar char="•"/>
            </a:pPr>
            <a:r>
              <a:rPr lang="en-US" sz="2400" dirty="0"/>
              <a:t>May be forced to make physical delivery of underlying stock and recognize gain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title"/>
          </p:nvPr>
        </p:nvSpPr>
        <p:spPr/>
        <p:txBody>
          <a:bodyPr/>
          <a:lstStyle/>
          <a:p>
            <a:pPr eaLnBrk="1" hangingPunct="1"/>
            <a:r>
              <a:rPr lang="en-US" dirty="0"/>
              <a:t>Variable Forward Sale</a:t>
            </a:r>
          </a:p>
        </p:txBody>
      </p:sp>
      <p:sp>
        <p:nvSpPr>
          <p:cNvPr id="256003" name="Rectangle 3"/>
          <p:cNvSpPr>
            <a:spLocks noGrp="1" noChangeArrowheads="1"/>
          </p:cNvSpPr>
          <p:nvPr>
            <p:ph idx="1"/>
          </p:nvPr>
        </p:nvSpPr>
        <p:spPr/>
        <p:txBody>
          <a:bodyPr/>
          <a:lstStyle/>
          <a:p>
            <a:pPr eaLnBrk="1" hangingPunct="1">
              <a:buFontTx/>
              <a:buChar char="•"/>
            </a:pPr>
            <a:r>
              <a:rPr lang="en-US" dirty="0"/>
              <a:t>Investor receives cash (generally 70-90 percent of FMV) at outset</a:t>
            </a:r>
          </a:p>
          <a:p>
            <a:pPr eaLnBrk="1" hangingPunct="1">
              <a:buFontTx/>
              <a:buChar char="•"/>
            </a:pPr>
            <a:endParaRPr lang="en-US" dirty="0"/>
          </a:p>
          <a:p>
            <a:pPr eaLnBrk="1" hangingPunct="1">
              <a:buFontTx/>
              <a:buChar char="•"/>
            </a:pPr>
            <a:r>
              <a:rPr lang="en-US" dirty="0"/>
              <a:t>Investor agrees to deliver some or all of the underlying shares at end of transaction (depending on the stock price at the time of closure)</a:t>
            </a:r>
          </a:p>
          <a:p>
            <a:pPr eaLnBrk="1" hangingPunct="1">
              <a:buFontTx/>
              <a:buChar char="•"/>
            </a:pPr>
            <a:endParaRPr lang="en-US" dirty="0"/>
          </a:p>
          <a:p>
            <a:pPr eaLnBrk="1" hangingPunct="1">
              <a:buFontTx/>
              <a:buChar char="•"/>
            </a:pPr>
            <a:r>
              <a:rPr lang="en-US" dirty="0"/>
              <a:t>Embedded “collar” provides ceiling and floor on number of shares to be delivered</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title"/>
          </p:nvPr>
        </p:nvSpPr>
        <p:spPr/>
        <p:txBody>
          <a:bodyPr/>
          <a:lstStyle/>
          <a:p>
            <a:pPr eaLnBrk="1" hangingPunct="1"/>
            <a:r>
              <a:rPr lang="en-US" dirty="0"/>
              <a:t>Variable Forward Sale</a:t>
            </a:r>
            <a:br>
              <a:rPr lang="en-US" dirty="0"/>
            </a:br>
            <a:r>
              <a:rPr lang="en-US" sz="2800" i="1" dirty="0">
                <a:solidFill>
                  <a:srgbClr val="FF0000"/>
                </a:solidFill>
              </a:rPr>
              <a:t>Advantages</a:t>
            </a:r>
          </a:p>
        </p:txBody>
      </p:sp>
      <p:sp>
        <p:nvSpPr>
          <p:cNvPr id="257027" name="Rectangle 3"/>
          <p:cNvSpPr>
            <a:spLocks noGrp="1" noChangeArrowheads="1"/>
          </p:cNvSpPr>
          <p:nvPr>
            <p:ph idx="1"/>
          </p:nvPr>
        </p:nvSpPr>
        <p:spPr/>
        <p:txBody>
          <a:bodyPr/>
          <a:lstStyle/>
          <a:p>
            <a:pPr eaLnBrk="1" hangingPunct="1">
              <a:buFontTx/>
              <a:buChar char="•"/>
            </a:pPr>
            <a:r>
              <a:rPr lang="en-US" dirty="0"/>
              <a:t>Monetize 70 - 90 percent of stock value</a:t>
            </a:r>
          </a:p>
          <a:p>
            <a:pPr eaLnBrk="1" hangingPunct="1">
              <a:buFontTx/>
              <a:buChar char="•"/>
            </a:pPr>
            <a:endParaRPr lang="en-US" dirty="0"/>
          </a:p>
          <a:p>
            <a:pPr eaLnBrk="1" hangingPunct="1">
              <a:buFontTx/>
              <a:buChar char="•"/>
            </a:pPr>
            <a:r>
              <a:rPr lang="en-US" dirty="0"/>
              <a:t>No restrictions on use of up-front proceeds</a:t>
            </a:r>
          </a:p>
          <a:p>
            <a:pPr eaLnBrk="1" hangingPunct="1">
              <a:buFontTx/>
              <a:buChar char="•"/>
            </a:pPr>
            <a:endParaRPr lang="en-US" dirty="0"/>
          </a:p>
          <a:p>
            <a:pPr eaLnBrk="1" hangingPunct="1">
              <a:buFontTx/>
              <a:buChar char="•"/>
            </a:pPr>
            <a:r>
              <a:rPr lang="en-US" dirty="0"/>
              <a:t>Downside protection below floor price</a:t>
            </a:r>
          </a:p>
          <a:p>
            <a:pPr eaLnBrk="1" hangingPunct="1">
              <a:buFontTx/>
              <a:buChar char="•"/>
            </a:pPr>
            <a:endParaRPr lang="en-US" dirty="0"/>
          </a:p>
          <a:p>
            <a:pPr eaLnBrk="1" hangingPunct="1">
              <a:buFontTx/>
              <a:buChar char="•"/>
            </a:pPr>
            <a:r>
              <a:rPr lang="en-US" dirty="0"/>
              <a:t>Defer capital gain recognition--further deferral if cash settled</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title"/>
          </p:nvPr>
        </p:nvSpPr>
        <p:spPr/>
        <p:txBody>
          <a:bodyPr/>
          <a:lstStyle/>
          <a:p>
            <a:pPr eaLnBrk="1" hangingPunct="1"/>
            <a:r>
              <a:rPr lang="en-US" dirty="0"/>
              <a:t>Variable Forward Sale</a:t>
            </a:r>
            <a:br>
              <a:rPr lang="en-US" dirty="0"/>
            </a:br>
            <a:r>
              <a:rPr lang="en-US" sz="2800" i="1" dirty="0">
                <a:solidFill>
                  <a:srgbClr val="FF0000"/>
                </a:solidFill>
              </a:rPr>
              <a:t>Disadvantages</a:t>
            </a:r>
          </a:p>
        </p:txBody>
      </p:sp>
      <p:sp>
        <p:nvSpPr>
          <p:cNvPr id="258051" name="Rectangle 3"/>
          <p:cNvSpPr>
            <a:spLocks noGrp="1" noChangeArrowheads="1"/>
          </p:cNvSpPr>
          <p:nvPr>
            <p:ph idx="1"/>
          </p:nvPr>
        </p:nvSpPr>
        <p:spPr/>
        <p:txBody>
          <a:bodyPr/>
          <a:lstStyle/>
          <a:p>
            <a:pPr eaLnBrk="1" hangingPunct="1">
              <a:buFontTx/>
              <a:buChar char="•"/>
            </a:pPr>
            <a:r>
              <a:rPr lang="en-US" dirty="0"/>
              <a:t>Lose upside potential on stock above cap price</a:t>
            </a:r>
          </a:p>
          <a:p>
            <a:pPr eaLnBrk="1" hangingPunct="1">
              <a:buFontTx/>
              <a:buChar char="•"/>
            </a:pPr>
            <a:endParaRPr lang="en-US" dirty="0"/>
          </a:p>
          <a:p>
            <a:pPr eaLnBrk="1" hangingPunct="1">
              <a:buFontTx/>
              <a:buChar char="•"/>
            </a:pPr>
            <a:r>
              <a:rPr lang="en-US" dirty="0"/>
              <a:t>Profit for counter party</a:t>
            </a:r>
          </a:p>
          <a:p>
            <a:pPr eaLnBrk="1" hangingPunct="1">
              <a:buFontTx/>
              <a:buChar char="•"/>
            </a:pPr>
            <a:endParaRPr lang="en-US" dirty="0"/>
          </a:p>
          <a:p>
            <a:pPr eaLnBrk="1" hangingPunct="1">
              <a:buFontTx/>
              <a:buChar char="•"/>
            </a:pPr>
            <a:r>
              <a:rPr lang="en-US" dirty="0"/>
              <a:t>Unfavorable tax straddle rules apply</a:t>
            </a:r>
          </a:p>
          <a:p>
            <a:pPr eaLnBrk="1" hangingPunct="1">
              <a:buFontTx/>
              <a:buChar char="•"/>
            </a:pPr>
            <a:endParaRPr lang="en-US" dirty="0"/>
          </a:p>
          <a:p>
            <a:pPr eaLnBrk="1" hangingPunct="1">
              <a:buFontTx/>
              <a:buChar char="•"/>
            </a:pPr>
            <a:r>
              <a:rPr lang="en-US" dirty="0"/>
              <a:t>Short-term capital gains treatment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title"/>
          </p:nvPr>
        </p:nvSpPr>
        <p:spPr/>
        <p:txBody>
          <a:bodyPr/>
          <a:lstStyle/>
          <a:p>
            <a:pPr eaLnBrk="1" hangingPunct="1"/>
            <a:r>
              <a:rPr lang="en-US" dirty="0"/>
              <a:t>Exchange Fund</a:t>
            </a:r>
          </a:p>
        </p:txBody>
      </p:sp>
      <p:sp>
        <p:nvSpPr>
          <p:cNvPr id="259075" name="Rectangle 3"/>
          <p:cNvSpPr>
            <a:spLocks noGrp="1" noChangeArrowheads="1"/>
          </p:cNvSpPr>
          <p:nvPr>
            <p:ph idx="1"/>
          </p:nvPr>
        </p:nvSpPr>
        <p:spPr/>
        <p:txBody>
          <a:bodyPr/>
          <a:lstStyle/>
          <a:p>
            <a:pPr eaLnBrk="1" hangingPunct="1">
              <a:buFontTx/>
              <a:buChar char="•"/>
            </a:pPr>
            <a:r>
              <a:rPr lang="en-US" sz="2000" dirty="0"/>
              <a:t>Investor and other stock owners contribute shares of stock to an exchange fund partnership</a:t>
            </a:r>
          </a:p>
          <a:p>
            <a:pPr eaLnBrk="1" hangingPunct="1">
              <a:buFontTx/>
              <a:buChar char="•"/>
            </a:pPr>
            <a:endParaRPr lang="en-US" sz="2000" dirty="0"/>
          </a:p>
          <a:p>
            <a:pPr eaLnBrk="1" hangingPunct="1">
              <a:buFontTx/>
              <a:buChar char="•"/>
            </a:pPr>
            <a:r>
              <a:rPr lang="en-US" sz="2000" dirty="0"/>
              <a:t>The transfer is a non-taxable event</a:t>
            </a:r>
          </a:p>
          <a:p>
            <a:pPr lvl="1" eaLnBrk="1" hangingPunct="1">
              <a:buFont typeface="Arial" charset="0"/>
              <a:buChar char="-"/>
            </a:pPr>
            <a:r>
              <a:rPr lang="en-US" sz="2000" dirty="0"/>
              <a:t>Provided that the partnership is not treated as an investment company under IRC §721(b) &amp; §351(e)</a:t>
            </a:r>
          </a:p>
          <a:p>
            <a:pPr eaLnBrk="1" hangingPunct="1">
              <a:buFontTx/>
              <a:buChar char="•"/>
            </a:pPr>
            <a:endParaRPr lang="en-US" sz="2000" dirty="0"/>
          </a:p>
          <a:p>
            <a:pPr eaLnBrk="1" hangingPunct="1">
              <a:buFontTx/>
              <a:buChar char="•"/>
            </a:pPr>
            <a:r>
              <a:rPr lang="en-US" sz="2000" dirty="0"/>
              <a:t>Partnership is generally sponsored by brokerage or mutual fund companies</a:t>
            </a:r>
          </a:p>
          <a:p>
            <a:pPr eaLnBrk="1" hangingPunct="1">
              <a:buFontTx/>
              <a:buChar char="•"/>
            </a:pPr>
            <a:endParaRPr lang="en-US" sz="2000" dirty="0"/>
          </a:p>
          <a:p>
            <a:pPr eaLnBrk="1" hangingPunct="1">
              <a:buFontTx/>
              <a:buChar char="•"/>
            </a:pPr>
            <a:r>
              <a:rPr lang="en-US" sz="2000" dirty="0"/>
              <a:t>At the end of seven years, the client could take a tax-free distribution of a diversified portfolio of securities.</a:t>
            </a:r>
          </a:p>
          <a:p>
            <a:pPr eaLnBrk="1" hangingPunct="1">
              <a:buClr>
                <a:schemeClr val="bg2"/>
              </a:buClr>
              <a:buFontTx/>
              <a:buChar char="•"/>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pPr eaLnBrk="1" hangingPunct="1"/>
            <a:r>
              <a:rPr lang="en-US" dirty="0"/>
              <a:t>Prohibited Transactions</a:t>
            </a:r>
          </a:p>
        </p:txBody>
      </p:sp>
      <p:sp>
        <p:nvSpPr>
          <p:cNvPr id="183299" name="Rectangle 3"/>
          <p:cNvSpPr>
            <a:spLocks noGrp="1" noChangeArrowheads="1"/>
          </p:cNvSpPr>
          <p:nvPr>
            <p:ph idx="1"/>
          </p:nvPr>
        </p:nvSpPr>
        <p:spPr/>
        <p:txBody>
          <a:bodyPr/>
          <a:lstStyle/>
          <a:p>
            <a:pPr marL="0" indent="0">
              <a:buNone/>
              <a:defRPr/>
            </a:pPr>
            <a:r>
              <a:rPr lang="en-US" dirty="0"/>
              <a:t>Any direct or indirect sale or exchange, or leasing, of any property between a plan and a “disqualified person”. </a:t>
            </a:r>
          </a:p>
          <a:p>
            <a:pPr marL="1316038" lvl="1" indent="-577850">
              <a:buFontTx/>
              <a:buChar char="•"/>
              <a:defRPr/>
            </a:pPr>
            <a:endParaRPr lang="en-US" dirty="0"/>
          </a:p>
          <a:p>
            <a:pPr marL="1316038" lvl="1" indent="-577850">
              <a:buFontTx/>
              <a:buChar char="•"/>
              <a:defRPr/>
            </a:pPr>
            <a:r>
              <a:rPr lang="en-US" dirty="0"/>
              <a:t>Residence or cottage</a:t>
            </a:r>
          </a:p>
          <a:p>
            <a:pPr marL="1316038" lvl="1" indent="-577850">
              <a:buFontTx/>
              <a:buChar char="•"/>
              <a:defRPr/>
            </a:pPr>
            <a:endParaRPr lang="en-US" dirty="0"/>
          </a:p>
          <a:p>
            <a:pPr marL="1316038" lvl="1" indent="-577850">
              <a:buFontTx/>
              <a:buChar char="•"/>
              <a:defRPr/>
            </a:pPr>
            <a:r>
              <a:rPr lang="en-US" dirty="0"/>
              <a:t>Business interest</a:t>
            </a:r>
          </a:p>
          <a:p>
            <a:pPr marL="1316038" lvl="1" indent="-577850">
              <a:buFontTx/>
              <a:buChar char="•"/>
              <a:defRPr/>
            </a:pPr>
            <a:endParaRPr lang="en-US" dirty="0"/>
          </a:p>
          <a:p>
            <a:pPr marL="1316038" lvl="1" indent="-577850">
              <a:buFontTx/>
              <a:buChar char="•"/>
              <a:defRPr/>
            </a:pPr>
            <a:r>
              <a:rPr lang="en-US" dirty="0"/>
              <a:t>Investment real estate</a:t>
            </a:r>
          </a:p>
          <a:p>
            <a:pPr eaLnBrk="1" hangingPunct="1">
              <a:lnSpc>
                <a:spcPct val="80000"/>
              </a:lnSpc>
              <a:defRPr/>
            </a:pPr>
            <a:endParaRPr lang="en-US" sz="14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title"/>
          </p:nvPr>
        </p:nvSpPr>
        <p:spPr/>
        <p:txBody>
          <a:bodyPr/>
          <a:lstStyle/>
          <a:p>
            <a:pPr eaLnBrk="1" hangingPunct="1"/>
            <a:r>
              <a:rPr lang="en-US" dirty="0"/>
              <a:t>Exchange Fund</a:t>
            </a:r>
            <a:br>
              <a:rPr lang="en-US" dirty="0"/>
            </a:br>
            <a:r>
              <a:rPr lang="en-US" sz="2800" i="1" dirty="0">
                <a:solidFill>
                  <a:srgbClr val="FF0000"/>
                </a:solidFill>
              </a:rPr>
              <a:t>Advantages</a:t>
            </a:r>
            <a:endParaRPr lang="en-US" i="1" dirty="0">
              <a:solidFill>
                <a:srgbClr val="FF0000"/>
              </a:solidFill>
            </a:endParaRPr>
          </a:p>
        </p:txBody>
      </p:sp>
      <p:sp>
        <p:nvSpPr>
          <p:cNvPr id="259074" name="Rectangle 3"/>
          <p:cNvSpPr>
            <a:spLocks noGrp="1" noChangeArrowheads="1"/>
          </p:cNvSpPr>
          <p:nvPr>
            <p:ph idx="1"/>
          </p:nvPr>
        </p:nvSpPr>
        <p:spPr/>
        <p:txBody>
          <a:bodyPr/>
          <a:lstStyle/>
          <a:p>
            <a:pPr eaLnBrk="1" hangingPunct="1">
              <a:buFontTx/>
              <a:buChar char="•"/>
              <a:defRPr/>
            </a:pPr>
            <a:r>
              <a:rPr lang="en-US" dirty="0"/>
              <a:t>Immediate diversification without recognition of gain on low-basis stock</a:t>
            </a:r>
          </a:p>
          <a:p>
            <a:pPr eaLnBrk="1" hangingPunct="1">
              <a:buFontTx/>
              <a:buChar char="•"/>
              <a:defRPr/>
            </a:pPr>
            <a:endParaRPr lang="en-US" dirty="0"/>
          </a:p>
          <a:p>
            <a:pPr eaLnBrk="1" hangingPunct="1">
              <a:buFontTx/>
              <a:buChar char="•"/>
              <a:defRPr/>
            </a:pPr>
            <a:r>
              <a:rPr lang="en-US" dirty="0"/>
              <a:t>Full monetization of after-tax proceeds</a:t>
            </a:r>
          </a:p>
          <a:p>
            <a:pPr eaLnBrk="1" hangingPunct="1">
              <a:buFontTx/>
              <a:buChar char="•"/>
              <a:defRPr/>
            </a:pPr>
            <a:endParaRPr lang="en-US" dirty="0"/>
          </a:p>
          <a:p>
            <a:pPr eaLnBrk="1" hangingPunct="1">
              <a:buFontTx/>
              <a:buChar char="•"/>
              <a:defRPr/>
            </a:pPr>
            <a:r>
              <a:rPr lang="en-US" dirty="0"/>
              <a:t>Retain all upside potential in stock</a:t>
            </a:r>
          </a:p>
          <a:p>
            <a:pPr eaLnBrk="1" hangingPunct="1">
              <a:buClr>
                <a:schemeClr val="bg2"/>
              </a:buClr>
              <a:buFontTx/>
              <a:buChar char="•"/>
              <a:defRPr/>
            </a:pPr>
            <a:endParaRPr lang="en-US" sz="20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title"/>
          </p:nvPr>
        </p:nvSpPr>
        <p:spPr/>
        <p:txBody>
          <a:bodyPr/>
          <a:lstStyle/>
          <a:p>
            <a:pPr eaLnBrk="1" hangingPunct="1"/>
            <a:r>
              <a:rPr lang="en-US" dirty="0"/>
              <a:t>Exchange Fund</a:t>
            </a:r>
            <a:br>
              <a:rPr lang="en-US" dirty="0"/>
            </a:br>
            <a:r>
              <a:rPr lang="en-US" sz="2800" i="1" dirty="0">
                <a:solidFill>
                  <a:srgbClr val="FF0000"/>
                </a:solidFill>
              </a:rPr>
              <a:t>Disadvantages</a:t>
            </a:r>
            <a:endParaRPr lang="en-US" i="1" dirty="0">
              <a:solidFill>
                <a:srgbClr val="FF0000"/>
              </a:solidFill>
            </a:endParaRPr>
          </a:p>
        </p:txBody>
      </p:sp>
      <p:sp>
        <p:nvSpPr>
          <p:cNvPr id="261123" name="Rectangle 3"/>
          <p:cNvSpPr>
            <a:spLocks noGrp="1" noChangeArrowheads="1"/>
          </p:cNvSpPr>
          <p:nvPr>
            <p:ph idx="1"/>
          </p:nvPr>
        </p:nvSpPr>
        <p:spPr/>
        <p:txBody>
          <a:bodyPr>
            <a:normAutofit/>
          </a:bodyPr>
          <a:lstStyle/>
          <a:p>
            <a:pPr eaLnBrk="1" hangingPunct="1">
              <a:buFontTx/>
              <a:buChar char="•"/>
            </a:pPr>
            <a:r>
              <a:rPr lang="en-US" sz="2400" dirty="0"/>
              <a:t>Premature withdrawals could result in penalties</a:t>
            </a:r>
          </a:p>
          <a:p>
            <a:pPr eaLnBrk="1" hangingPunct="1">
              <a:buFontTx/>
              <a:buChar char="•"/>
            </a:pPr>
            <a:endParaRPr lang="en-US" sz="2400" dirty="0"/>
          </a:p>
          <a:p>
            <a:pPr eaLnBrk="1" hangingPunct="1">
              <a:buFontTx/>
              <a:buChar char="•"/>
            </a:pPr>
            <a:r>
              <a:rPr lang="en-US" sz="2400" dirty="0"/>
              <a:t>Fund produces little to no current income</a:t>
            </a:r>
          </a:p>
          <a:p>
            <a:pPr eaLnBrk="1" hangingPunct="1">
              <a:buFontTx/>
              <a:buChar char="•"/>
            </a:pPr>
            <a:endParaRPr lang="en-US" sz="2400" dirty="0"/>
          </a:p>
          <a:p>
            <a:pPr eaLnBrk="1" hangingPunct="1">
              <a:buFontTx/>
              <a:buChar char="•"/>
            </a:pPr>
            <a:r>
              <a:rPr lang="en-US" sz="2400" dirty="0"/>
              <a:t>No downside protection</a:t>
            </a:r>
          </a:p>
          <a:p>
            <a:pPr eaLnBrk="1" hangingPunct="1">
              <a:buFontTx/>
              <a:buChar char="•"/>
            </a:pPr>
            <a:endParaRPr lang="en-US" sz="2400" dirty="0"/>
          </a:p>
          <a:p>
            <a:pPr eaLnBrk="1" hangingPunct="1">
              <a:buFontTx/>
              <a:buChar char="•"/>
            </a:pPr>
            <a:r>
              <a:rPr lang="en-US" sz="2400" dirty="0"/>
              <a:t>No shareholder control over assets contributed by and distributed to other partners</a:t>
            </a:r>
          </a:p>
          <a:p>
            <a:pPr eaLnBrk="1" hangingPunct="1">
              <a:buFontTx/>
              <a:buChar char="•"/>
            </a:pPr>
            <a:endParaRPr lang="en-US" sz="2400" dirty="0"/>
          </a:p>
          <a:p>
            <a:pPr eaLnBrk="1" hangingPunct="1">
              <a:buFontTx/>
              <a:buChar char="•"/>
            </a:pPr>
            <a:r>
              <a:rPr lang="en-US" sz="2400" dirty="0"/>
              <a:t>High management fees</a:t>
            </a:r>
          </a:p>
          <a:p>
            <a:pPr eaLnBrk="1" hangingPunct="1">
              <a:buClr>
                <a:schemeClr val="bg2"/>
              </a:buClr>
              <a:buFontTx/>
              <a:buChar char="•"/>
            </a:pPr>
            <a:endParaRPr lang="en-US" sz="20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pPr eaLnBrk="1" hangingPunct="1"/>
            <a:r>
              <a:rPr lang="en-US" dirty="0"/>
              <a:t>Constructive Sale </a:t>
            </a:r>
            <a:br>
              <a:rPr lang="en-US" dirty="0"/>
            </a:br>
            <a:r>
              <a:rPr lang="en-US" sz="2800" i="1" dirty="0">
                <a:solidFill>
                  <a:srgbClr val="FF0000"/>
                </a:solidFill>
              </a:rPr>
              <a:t>Provisions of § 1259</a:t>
            </a:r>
          </a:p>
        </p:txBody>
      </p:sp>
      <p:sp>
        <p:nvSpPr>
          <p:cNvPr id="262147" name="Rectangle 3"/>
          <p:cNvSpPr>
            <a:spLocks noGrp="1" noChangeArrowheads="1"/>
          </p:cNvSpPr>
          <p:nvPr>
            <p:ph idx="1"/>
          </p:nvPr>
        </p:nvSpPr>
        <p:spPr/>
        <p:txBody>
          <a:bodyPr/>
          <a:lstStyle/>
          <a:p>
            <a:pPr eaLnBrk="1" hangingPunct="1">
              <a:buFontTx/>
              <a:buChar char="•"/>
            </a:pPr>
            <a:r>
              <a:rPr lang="en-US" sz="2700" dirty="0"/>
              <a:t>If taxpayer has an appreciated financial position and</a:t>
            </a:r>
          </a:p>
          <a:p>
            <a:pPr eaLnBrk="1" hangingPunct="1">
              <a:buFontTx/>
              <a:buChar char="•"/>
            </a:pPr>
            <a:endParaRPr lang="en-US" sz="2700" dirty="0"/>
          </a:p>
          <a:p>
            <a:pPr eaLnBrk="1" hangingPunct="1">
              <a:buFontTx/>
              <a:buChar char="•"/>
            </a:pPr>
            <a:r>
              <a:rPr lang="en-US" sz="2700" dirty="0"/>
              <a:t>Taxpayer enters into transaction that eliminates substantially all chance of future gain/loss, then</a:t>
            </a:r>
          </a:p>
          <a:p>
            <a:pPr eaLnBrk="1" hangingPunct="1">
              <a:buFontTx/>
              <a:buChar char="•"/>
            </a:pPr>
            <a:endParaRPr lang="en-US" sz="2700" dirty="0"/>
          </a:p>
          <a:p>
            <a:pPr eaLnBrk="1" hangingPunct="1">
              <a:buFontTx/>
              <a:buChar char="•"/>
            </a:pPr>
            <a:r>
              <a:rPr lang="en-US" sz="2700" dirty="0"/>
              <a:t>Taxpayer is treated as making a constructive sale</a:t>
            </a:r>
          </a:p>
          <a:p>
            <a:pPr eaLnBrk="1" hangingPunct="1">
              <a:buFontTx/>
              <a:buChar char="•"/>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pPr eaLnBrk="1" hangingPunct="1"/>
            <a:r>
              <a:rPr lang="en-US" dirty="0"/>
              <a:t>Constructive Sale </a:t>
            </a:r>
            <a:br>
              <a:rPr lang="en-US" dirty="0"/>
            </a:br>
            <a:r>
              <a:rPr lang="en-US" sz="2800" i="1" dirty="0">
                <a:solidFill>
                  <a:srgbClr val="FF0000"/>
                </a:solidFill>
              </a:rPr>
              <a:t>Provisions of § 1259</a:t>
            </a:r>
          </a:p>
        </p:txBody>
      </p:sp>
      <p:sp>
        <p:nvSpPr>
          <p:cNvPr id="263171" name="Rectangle 3"/>
          <p:cNvSpPr>
            <a:spLocks noGrp="1" noChangeArrowheads="1"/>
          </p:cNvSpPr>
          <p:nvPr>
            <p:ph idx="1"/>
          </p:nvPr>
        </p:nvSpPr>
        <p:spPr/>
        <p:txBody>
          <a:bodyPr/>
          <a:lstStyle/>
          <a:p>
            <a:pPr eaLnBrk="1" hangingPunct="1">
              <a:lnSpc>
                <a:spcPct val="120000"/>
              </a:lnSpc>
              <a:buFontTx/>
              <a:buChar char="•"/>
            </a:pPr>
            <a:r>
              <a:rPr lang="en-US" dirty="0"/>
              <a:t>Applies if collar is too tight</a:t>
            </a:r>
          </a:p>
          <a:p>
            <a:pPr eaLnBrk="1" hangingPunct="1">
              <a:buFontTx/>
              <a:buChar char="•"/>
            </a:pPr>
            <a:endParaRPr lang="en-US" dirty="0"/>
          </a:p>
          <a:p>
            <a:pPr eaLnBrk="1" hangingPunct="1">
              <a:buFontTx/>
              <a:buChar char="•"/>
            </a:pPr>
            <a:r>
              <a:rPr lang="en-US" dirty="0"/>
              <a:t>20% total spread generally considered permissible</a:t>
            </a:r>
          </a:p>
          <a:p>
            <a:pPr eaLnBrk="1" hangingPunct="1">
              <a:buFontTx/>
              <a:buChar char="•"/>
            </a:pPr>
            <a:endParaRPr lang="en-US" dirty="0"/>
          </a:p>
          <a:p>
            <a:pPr eaLnBrk="1" hangingPunct="1">
              <a:buFontTx/>
              <a:buChar char="•"/>
            </a:pPr>
            <a:r>
              <a:rPr lang="en-US" dirty="0"/>
              <a:t>Total spread can be on put, call, or some combination</a:t>
            </a:r>
          </a:p>
          <a:p>
            <a:pPr eaLnBrk="1" hangingPunct="1">
              <a:buFontTx/>
              <a:buChar char="•"/>
            </a:pP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pPr eaLnBrk="1" hangingPunct="1"/>
            <a:r>
              <a:rPr lang="en-US" dirty="0"/>
              <a:t>Constructive Sale </a:t>
            </a:r>
            <a:br>
              <a:rPr lang="en-US" dirty="0"/>
            </a:br>
            <a:r>
              <a:rPr lang="en-US" sz="2800" i="1" dirty="0">
                <a:solidFill>
                  <a:srgbClr val="FF0000"/>
                </a:solidFill>
              </a:rPr>
              <a:t>Provision (FSA 200111011)</a:t>
            </a:r>
            <a:endParaRPr lang="en-US" i="1" dirty="0">
              <a:solidFill>
                <a:srgbClr val="FF0000"/>
              </a:solidFill>
            </a:endParaRPr>
          </a:p>
        </p:txBody>
      </p:sp>
      <p:sp>
        <p:nvSpPr>
          <p:cNvPr id="264195" name="Rectangle 3"/>
          <p:cNvSpPr>
            <a:spLocks noGrp="1" noChangeArrowheads="1"/>
          </p:cNvSpPr>
          <p:nvPr>
            <p:ph idx="1"/>
          </p:nvPr>
        </p:nvSpPr>
        <p:spPr/>
        <p:txBody>
          <a:bodyPr/>
          <a:lstStyle/>
          <a:p>
            <a:pPr eaLnBrk="1" hangingPunct="1">
              <a:buFontTx/>
              <a:buChar char="•"/>
            </a:pPr>
            <a:r>
              <a:rPr lang="en-US" dirty="0"/>
              <a:t>Applied IRC § 1001 sale treatment to a transaction economically similar to a variable forward sale</a:t>
            </a:r>
          </a:p>
          <a:p>
            <a:pPr eaLnBrk="1" hangingPunct="1">
              <a:buFontTx/>
              <a:buChar char="•"/>
            </a:pPr>
            <a:endParaRPr lang="en-US" dirty="0"/>
          </a:p>
          <a:p>
            <a:pPr eaLnBrk="1" hangingPunct="1">
              <a:buFontTx/>
              <a:buChar char="•"/>
            </a:pPr>
            <a:r>
              <a:rPr lang="en-US" dirty="0"/>
              <a:t>Most practitioners believe a variable forward sale avoids IRC § 1001 treatment if properly structured</a:t>
            </a:r>
          </a:p>
          <a:p>
            <a:pPr eaLnBrk="1" hangingPunct="1">
              <a:buFontTx/>
              <a:buChar char="•"/>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pPr eaLnBrk="1" hangingPunct="1"/>
            <a:r>
              <a:rPr lang="en-US" dirty="0"/>
              <a:t>Constructive Sale </a:t>
            </a:r>
            <a:br>
              <a:rPr lang="en-US" dirty="0"/>
            </a:br>
            <a:r>
              <a:rPr lang="en-US" sz="2800" i="1" dirty="0">
                <a:solidFill>
                  <a:srgbClr val="FF0000"/>
                </a:solidFill>
              </a:rPr>
              <a:t>Provision (FSA 200111011)</a:t>
            </a:r>
          </a:p>
        </p:txBody>
      </p:sp>
      <p:sp>
        <p:nvSpPr>
          <p:cNvPr id="265219" name="Rectangle 3"/>
          <p:cNvSpPr>
            <a:spLocks noGrp="1" noChangeArrowheads="1"/>
          </p:cNvSpPr>
          <p:nvPr>
            <p:ph idx="1"/>
          </p:nvPr>
        </p:nvSpPr>
        <p:spPr/>
        <p:txBody>
          <a:bodyPr/>
          <a:lstStyle/>
          <a:p>
            <a:pPr eaLnBrk="1" hangingPunct="1">
              <a:buFontTx/>
              <a:buChar char="•"/>
            </a:pPr>
            <a:r>
              <a:rPr lang="en-US" dirty="0"/>
              <a:t>Must make sure that substantial benefits and burdens of ownership are shifted in the transaction</a:t>
            </a:r>
          </a:p>
          <a:p>
            <a:pPr eaLnBrk="1" hangingPunct="1">
              <a:buFontTx/>
              <a:buChar char="•"/>
            </a:pPr>
            <a:endParaRPr lang="en-US" dirty="0"/>
          </a:p>
          <a:p>
            <a:pPr eaLnBrk="1" hangingPunct="1">
              <a:buFontTx/>
              <a:buChar char="•"/>
            </a:pPr>
            <a:r>
              <a:rPr lang="en-US" dirty="0"/>
              <a:t>Reason for caution</a:t>
            </a:r>
          </a:p>
          <a:p>
            <a:pPr eaLnBrk="1" hangingPunct="1">
              <a:buFontTx/>
              <a:buChar char="•"/>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pPr eaLnBrk="1" hangingPunct="1"/>
            <a:r>
              <a:rPr lang="en-US" dirty="0"/>
              <a:t>Straddle Rules</a:t>
            </a:r>
          </a:p>
        </p:txBody>
      </p:sp>
      <p:sp>
        <p:nvSpPr>
          <p:cNvPr id="266243" name="Rectangle 5"/>
          <p:cNvSpPr>
            <a:spLocks noGrp="1" noChangeArrowheads="1"/>
          </p:cNvSpPr>
          <p:nvPr>
            <p:ph idx="1"/>
          </p:nvPr>
        </p:nvSpPr>
        <p:spPr/>
        <p:txBody>
          <a:bodyPr/>
          <a:lstStyle/>
          <a:p>
            <a:pPr eaLnBrk="1" hangingPunct="1">
              <a:buFontTx/>
              <a:buChar char="•"/>
            </a:pPr>
            <a:r>
              <a:rPr lang="en-US" sz="2400" dirty="0"/>
              <a:t>Taxpayer has offsetting positions (i.e. value of one position goes up while the value of the other position goes down)</a:t>
            </a:r>
          </a:p>
          <a:p>
            <a:pPr eaLnBrk="1" hangingPunct="1">
              <a:buFontTx/>
              <a:buChar char="•"/>
            </a:pPr>
            <a:endParaRPr lang="en-US" sz="2400" dirty="0"/>
          </a:p>
          <a:p>
            <a:pPr eaLnBrk="1" hangingPunct="1">
              <a:buFontTx/>
              <a:buChar char="•"/>
            </a:pPr>
            <a:r>
              <a:rPr lang="en-US" sz="2400" dirty="0"/>
              <a:t>Loss cannot be recognized until all gain in offsetting positions is recognized</a:t>
            </a:r>
          </a:p>
          <a:p>
            <a:pPr eaLnBrk="1" hangingPunct="1">
              <a:spcAft>
                <a:spcPct val="20000"/>
              </a:spcAft>
              <a:buFontTx/>
              <a:buChar char="•"/>
            </a:pPr>
            <a:endParaRPr lang="en-US" sz="2400" dirty="0"/>
          </a:p>
          <a:p>
            <a:pPr eaLnBrk="1" hangingPunct="1">
              <a:spcAft>
                <a:spcPct val="20000"/>
              </a:spcAft>
              <a:buFontTx/>
              <a:buChar char="•"/>
            </a:pPr>
            <a:r>
              <a:rPr lang="en-US" sz="2400" dirty="0"/>
              <a:t>Gain is short-term and recognized immediately</a:t>
            </a:r>
          </a:p>
          <a:p>
            <a:pPr eaLnBrk="1" hangingPunct="1">
              <a:buFontTx/>
              <a:buNone/>
            </a:pPr>
            <a:r>
              <a:rPr lang="en-US" sz="2000" b="1" dirty="0"/>
              <a:t>	</a:t>
            </a:r>
          </a:p>
          <a:p>
            <a:pPr eaLnBrk="1" hangingPunct="1">
              <a:buFontTx/>
              <a:buNone/>
            </a:pPr>
            <a:r>
              <a:rPr lang="en-US" sz="2000" b="1" dirty="0"/>
              <a:t>	Note:</a:t>
            </a:r>
            <a:r>
              <a:rPr lang="en-US" sz="2000" dirty="0"/>
              <a:t> One of the positions will be the long position in the stock.  The put and call are not off setting to each</a:t>
            </a:r>
            <a:br>
              <a:rPr lang="en-US" sz="2000" dirty="0"/>
            </a:br>
            <a:r>
              <a:rPr lang="en-US" sz="2000" dirty="0"/>
              <a:t>other--run in the same direction.</a:t>
            </a:r>
            <a:endParaRPr lang="en-US" dirty="0"/>
          </a:p>
          <a:p>
            <a:pPr eaLnBrk="1" hangingPunct="1">
              <a:buClr>
                <a:schemeClr val="bg2"/>
              </a:buClr>
              <a:buFontTx/>
              <a:buChar char="•"/>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pPr eaLnBrk="1" hangingPunct="1"/>
            <a:r>
              <a:rPr lang="en-US" dirty="0"/>
              <a:t>Cash Settlement</a:t>
            </a:r>
            <a:br>
              <a:rPr lang="en-US" dirty="0"/>
            </a:br>
            <a:r>
              <a:rPr lang="en-US" sz="2800" i="1" dirty="0">
                <a:solidFill>
                  <a:srgbClr val="FF0000"/>
                </a:solidFill>
              </a:rPr>
              <a:t>Tax Issues</a:t>
            </a:r>
          </a:p>
        </p:txBody>
      </p:sp>
      <p:sp>
        <p:nvSpPr>
          <p:cNvPr id="267267" name="Rectangle 5"/>
          <p:cNvSpPr>
            <a:spLocks noGrp="1" noChangeArrowheads="1"/>
          </p:cNvSpPr>
          <p:nvPr>
            <p:ph idx="1"/>
          </p:nvPr>
        </p:nvSpPr>
        <p:spPr/>
        <p:txBody>
          <a:bodyPr/>
          <a:lstStyle/>
          <a:p>
            <a:pPr eaLnBrk="1" hangingPunct="1">
              <a:buFontTx/>
              <a:buChar char="•"/>
            </a:pPr>
            <a:r>
              <a:rPr lang="en-US" sz="2400"/>
              <a:t>Excess of stock price over call price paid to counter party, resulting in an economic loss, is deferred until underlying stock is sold.</a:t>
            </a:r>
          </a:p>
          <a:p>
            <a:pPr eaLnBrk="1" hangingPunct="1">
              <a:buFontTx/>
              <a:buChar char="•"/>
            </a:pPr>
            <a:r>
              <a:rPr lang="en-US" sz="2400"/>
              <a:t>Cash received for call option that lapses selling is recognized currently as short-term capital gain income </a:t>
            </a:r>
          </a:p>
          <a:p>
            <a:pPr eaLnBrk="1" hangingPunct="1">
              <a:buFontTx/>
              <a:buChar char="•"/>
            </a:pPr>
            <a:r>
              <a:rPr lang="en-US" sz="2400"/>
              <a:t>Excess of put price over stock price recognized currently as short-term capital gain income</a:t>
            </a:r>
          </a:p>
          <a:p>
            <a:pPr eaLnBrk="1" hangingPunct="1">
              <a:buFontTx/>
              <a:buChar char="•"/>
            </a:pPr>
            <a:r>
              <a:rPr lang="en-US" sz="2400"/>
              <a:t>Cash paid for put option that is not exercised is deferred until underlying stock is sold</a:t>
            </a:r>
          </a:p>
          <a:p>
            <a:pPr eaLnBrk="1" hangingPunct="1">
              <a:buClr>
                <a:schemeClr val="bg2"/>
              </a:buClr>
              <a:buFontTx/>
              <a:buChar char="•"/>
            </a:pPr>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pPr eaLnBrk="1" hangingPunct="1"/>
            <a:r>
              <a:rPr lang="en-US" dirty="0"/>
              <a:t>Cash Settlement</a:t>
            </a:r>
            <a:br>
              <a:rPr lang="en-US" dirty="0"/>
            </a:br>
            <a:r>
              <a:rPr lang="en-US" sz="2800" i="1" dirty="0">
                <a:solidFill>
                  <a:srgbClr val="FF0000"/>
                </a:solidFill>
              </a:rPr>
              <a:t>Tax Issues – Example 1</a:t>
            </a:r>
            <a:endParaRPr lang="en-US" i="1" dirty="0">
              <a:solidFill>
                <a:srgbClr val="FF0000"/>
              </a:solidFill>
            </a:endParaRPr>
          </a:p>
        </p:txBody>
      </p:sp>
      <p:sp>
        <p:nvSpPr>
          <p:cNvPr id="268291" name="Rectangle 5"/>
          <p:cNvSpPr>
            <a:spLocks noGrp="1" noChangeArrowheads="1"/>
          </p:cNvSpPr>
          <p:nvPr>
            <p:ph idx="1"/>
          </p:nvPr>
        </p:nvSpPr>
        <p:spPr/>
        <p:txBody>
          <a:bodyPr/>
          <a:lstStyle/>
          <a:p>
            <a:pPr>
              <a:lnSpc>
                <a:spcPct val="70000"/>
              </a:lnSpc>
              <a:tabLst>
                <a:tab pos="5257800" algn="l"/>
                <a:tab pos="6400800" algn="r"/>
              </a:tabLst>
            </a:pPr>
            <a:r>
              <a:rPr lang="en-US" sz="2400"/>
              <a:t>Stock Price	$	54.00</a:t>
            </a:r>
          </a:p>
          <a:p>
            <a:pPr>
              <a:lnSpc>
                <a:spcPct val="70000"/>
              </a:lnSpc>
              <a:tabLst>
                <a:tab pos="5257800" algn="l"/>
                <a:tab pos="6400800" algn="r"/>
              </a:tabLst>
            </a:pPr>
            <a:r>
              <a:rPr lang="en-US" sz="2400"/>
              <a:t>Put Strike Price		49.00</a:t>
            </a:r>
          </a:p>
          <a:p>
            <a:pPr>
              <a:lnSpc>
                <a:spcPct val="70000"/>
              </a:lnSpc>
              <a:tabLst>
                <a:tab pos="5257800" algn="l"/>
                <a:tab pos="6400800" algn="r"/>
              </a:tabLst>
            </a:pPr>
            <a:r>
              <a:rPr lang="en-US" sz="2400"/>
              <a:t>Call Strike Price		67.00</a:t>
            </a:r>
          </a:p>
          <a:p>
            <a:pPr>
              <a:lnSpc>
                <a:spcPct val="70000"/>
              </a:lnSpc>
              <a:tabLst>
                <a:tab pos="5257800" algn="l"/>
                <a:tab pos="6400800" algn="r"/>
              </a:tabLst>
            </a:pPr>
            <a:r>
              <a:rPr lang="en-US" sz="2400"/>
              <a:t>Cost of Put		  6.00</a:t>
            </a:r>
          </a:p>
          <a:p>
            <a:pPr>
              <a:lnSpc>
                <a:spcPct val="70000"/>
              </a:lnSpc>
              <a:tabLst>
                <a:tab pos="5257800" algn="l"/>
                <a:tab pos="6400800" algn="r"/>
              </a:tabLst>
            </a:pPr>
            <a:r>
              <a:rPr lang="en-US" sz="2400"/>
              <a:t>Cost of Call		6.00</a:t>
            </a:r>
          </a:p>
          <a:p>
            <a:pPr algn="ctr">
              <a:lnSpc>
                <a:spcPct val="70000"/>
              </a:lnSpc>
              <a:tabLst>
                <a:tab pos="5257800" algn="l"/>
                <a:tab pos="6400800" algn="r"/>
              </a:tabLst>
            </a:pPr>
            <a:r>
              <a:rPr lang="en-US" sz="2400" b="1"/>
              <a:t>Price Stays at $54</a:t>
            </a:r>
          </a:p>
          <a:p>
            <a:pPr>
              <a:buFontTx/>
              <a:buChar char="•"/>
              <a:tabLst>
                <a:tab pos="5257800" algn="l"/>
                <a:tab pos="6400800" algn="r"/>
              </a:tabLst>
            </a:pPr>
            <a:r>
              <a:rPr lang="en-US" sz="2400"/>
              <a:t>$6 Short-term capital gain on sale of call - recognized currently</a:t>
            </a:r>
          </a:p>
          <a:p>
            <a:pPr>
              <a:buFontTx/>
              <a:buChar char="•"/>
              <a:tabLst>
                <a:tab pos="5257800" algn="l"/>
                <a:tab pos="6400800" algn="r"/>
              </a:tabLst>
            </a:pPr>
            <a:r>
              <a:rPr lang="en-US" sz="2400"/>
              <a:t>$6 Long-term capital loss on purchase of</a:t>
            </a:r>
            <a:br>
              <a:rPr lang="en-US" sz="2400"/>
            </a:br>
            <a:r>
              <a:rPr lang="en-US" sz="2400"/>
              <a:t>put - deferred until underlying stock is sold</a:t>
            </a:r>
            <a:endParaRPr lang="en-US"/>
          </a:p>
          <a:p>
            <a:pPr>
              <a:buClr>
                <a:schemeClr val="bg2"/>
              </a:buClr>
              <a:buFontTx/>
              <a:buChar char="•"/>
              <a:tabLst>
                <a:tab pos="5257800" algn="l"/>
                <a:tab pos="6400800" algn="r"/>
              </a:tabLst>
            </a:pP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pPr eaLnBrk="1" hangingPunct="1"/>
            <a:r>
              <a:rPr lang="en-US" dirty="0"/>
              <a:t>Cash Settlement</a:t>
            </a:r>
            <a:br>
              <a:rPr lang="en-US" dirty="0"/>
            </a:br>
            <a:r>
              <a:rPr lang="en-US" sz="2800" i="1" dirty="0">
                <a:solidFill>
                  <a:srgbClr val="FF0000"/>
                </a:solidFill>
              </a:rPr>
              <a:t>Tax Issues – Example 2</a:t>
            </a:r>
            <a:endParaRPr lang="en-US" i="1" dirty="0">
              <a:solidFill>
                <a:srgbClr val="FF0000"/>
              </a:solidFill>
            </a:endParaRPr>
          </a:p>
        </p:txBody>
      </p:sp>
      <p:sp>
        <p:nvSpPr>
          <p:cNvPr id="269315" name="Rectangle 5"/>
          <p:cNvSpPr>
            <a:spLocks noGrp="1" noChangeArrowheads="1"/>
          </p:cNvSpPr>
          <p:nvPr>
            <p:ph idx="1"/>
          </p:nvPr>
        </p:nvSpPr>
        <p:spPr/>
        <p:txBody>
          <a:bodyPr/>
          <a:lstStyle/>
          <a:p>
            <a:pPr>
              <a:lnSpc>
                <a:spcPct val="70000"/>
              </a:lnSpc>
              <a:tabLst>
                <a:tab pos="5257800" algn="l"/>
                <a:tab pos="6400800" algn="r"/>
              </a:tabLst>
            </a:pPr>
            <a:r>
              <a:rPr lang="en-US" sz="2400"/>
              <a:t>Stock Price	$	54.00</a:t>
            </a:r>
          </a:p>
          <a:p>
            <a:pPr>
              <a:lnSpc>
                <a:spcPct val="70000"/>
              </a:lnSpc>
              <a:tabLst>
                <a:tab pos="5257800" algn="l"/>
                <a:tab pos="6400800" algn="r"/>
              </a:tabLst>
            </a:pPr>
            <a:r>
              <a:rPr lang="en-US" sz="2400"/>
              <a:t>Put Strike Price		49.00</a:t>
            </a:r>
          </a:p>
          <a:p>
            <a:pPr>
              <a:lnSpc>
                <a:spcPct val="70000"/>
              </a:lnSpc>
              <a:tabLst>
                <a:tab pos="5257800" algn="l"/>
                <a:tab pos="6400800" algn="r"/>
              </a:tabLst>
            </a:pPr>
            <a:r>
              <a:rPr lang="en-US" sz="2400"/>
              <a:t>Call Strike Price		67.00</a:t>
            </a:r>
          </a:p>
          <a:p>
            <a:pPr>
              <a:lnSpc>
                <a:spcPct val="70000"/>
              </a:lnSpc>
              <a:tabLst>
                <a:tab pos="5257800" algn="l"/>
                <a:tab pos="6400800" algn="r"/>
              </a:tabLst>
            </a:pPr>
            <a:r>
              <a:rPr lang="en-US" sz="2400"/>
              <a:t>Cost of Put		  6.00</a:t>
            </a:r>
          </a:p>
          <a:p>
            <a:pPr>
              <a:lnSpc>
                <a:spcPct val="70000"/>
              </a:lnSpc>
              <a:tabLst>
                <a:tab pos="5257800" algn="l"/>
                <a:tab pos="6400800" algn="r"/>
              </a:tabLst>
            </a:pPr>
            <a:r>
              <a:rPr lang="en-US" sz="2400"/>
              <a:t>Cost of Call		6.00</a:t>
            </a:r>
          </a:p>
          <a:p>
            <a:pPr algn="ctr">
              <a:lnSpc>
                <a:spcPct val="70000"/>
              </a:lnSpc>
              <a:tabLst>
                <a:tab pos="5257800" algn="l"/>
                <a:tab pos="6400800" algn="r"/>
              </a:tabLst>
            </a:pPr>
            <a:r>
              <a:rPr lang="en-US" sz="2400" b="1"/>
              <a:t>Price Drops to $29</a:t>
            </a:r>
          </a:p>
          <a:p>
            <a:pPr>
              <a:buFontTx/>
              <a:buChar char="•"/>
              <a:tabLst>
                <a:tab pos="5257800" algn="l"/>
                <a:tab pos="6400800" algn="r"/>
              </a:tabLst>
            </a:pPr>
            <a:r>
              <a:rPr lang="en-US" sz="2400"/>
              <a:t>$20 received from counterparty ($49 put price - $29 current price), less $6 basis in put option, is recognized immediately as short-term capital gain</a:t>
            </a:r>
          </a:p>
          <a:p>
            <a:pPr>
              <a:buFontTx/>
              <a:buChar char="•"/>
              <a:tabLst>
                <a:tab pos="5257800" algn="l"/>
                <a:tab pos="6400800" algn="r"/>
              </a:tabLst>
            </a:pPr>
            <a:r>
              <a:rPr lang="en-US" sz="2400"/>
              <a:t>The $6 received from call is a short-term capital gain</a:t>
            </a:r>
          </a:p>
          <a:p>
            <a:pPr>
              <a:buClr>
                <a:schemeClr val="bg2"/>
              </a:buClr>
              <a:buFontTx/>
              <a:buChar char="•"/>
              <a:tabLst>
                <a:tab pos="5257800" algn="l"/>
                <a:tab pos="6400800" algn="r"/>
              </a:tabLst>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r>
              <a:rPr lang="en-US" dirty="0"/>
              <a:t>Prohibited Transactions</a:t>
            </a:r>
          </a:p>
        </p:txBody>
      </p:sp>
      <p:sp>
        <p:nvSpPr>
          <p:cNvPr id="183299" name="Rectangle 3"/>
          <p:cNvSpPr>
            <a:spLocks noGrp="1" noChangeArrowheads="1"/>
          </p:cNvSpPr>
          <p:nvPr>
            <p:ph idx="1"/>
          </p:nvPr>
        </p:nvSpPr>
        <p:spPr/>
        <p:txBody>
          <a:bodyPr/>
          <a:lstStyle/>
          <a:p>
            <a:pPr marL="0" indent="0">
              <a:buNone/>
              <a:defRPr/>
            </a:pPr>
            <a:r>
              <a:rPr lang="en-US" sz="2000" b="1" dirty="0"/>
              <a:t>IRC §4975(a)</a:t>
            </a:r>
          </a:p>
          <a:p>
            <a:pPr marL="1035050" lvl="1" indent="-625475">
              <a:buClr>
                <a:schemeClr val="bg2"/>
              </a:buClr>
              <a:buNone/>
              <a:defRPr/>
            </a:pPr>
            <a:r>
              <a:rPr lang="en-US" sz="2000" dirty="0"/>
              <a:t>- 15 percent tax on prohibited transactions</a:t>
            </a:r>
          </a:p>
          <a:p>
            <a:pPr marL="660400" indent="-660400">
              <a:defRPr/>
            </a:pPr>
            <a:endParaRPr lang="en-US" sz="2000" dirty="0"/>
          </a:p>
          <a:p>
            <a:pPr marL="0" indent="0">
              <a:buNone/>
              <a:defRPr/>
            </a:pPr>
            <a:r>
              <a:rPr lang="en-US" sz="2000" b="1" dirty="0"/>
              <a:t>IRC §4975(b) </a:t>
            </a:r>
          </a:p>
          <a:p>
            <a:pPr marL="409575" lvl="1" indent="0">
              <a:buNone/>
              <a:defRPr/>
            </a:pPr>
            <a:r>
              <a:rPr lang="en-US" sz="2000" dirty="0"/>
              <a:t>- Tax equal to 100 percent of the amount involved on a prohibited transaction</a:t>
            </a:r>
          </a:p>
          <a:p>
            <a:pPr marL="660400" indent="-660400">
              <a:defRPr/>
            </a:pPr>
            <a:endParaRPr lang="en-US" sz="2000" dirty="0"/>
          </a:p>
          <a:p>
            <a:pPr marL="0" indent="0">
              <a:buNone/>
              <a:defRPr/>
            </a:pPr>
            <a:r>
              <a:rPr lang="en-US" sz="2000" b="1" dirty="0"/>
              <a:t>IRAs if individual or his beneficiary engages in any prohibited transaction, then:</a:t>
            </a:r>
          </a:p>
          <a:p>
            <a:pPr marL="409575" lvl="1" indent="0">
              <a:buNone/>
              <a:defRPr/>
            </a:pPr>
            <a:r>
              <a:rPr lang="en-US" sz="2000" dirty="0"/>
              <a:t>- Disqualification of IRA </a:t>
            </a:r>
          </a:p>
          <a:p>
            <a:pPr marL="409575" lvl="1" indent="0">
              <a:buNone/>
              <a:defRPr/>
            </a:pPr>
            <a:r>
              <a:rPr lang="en-US" sz="2000" dirty="0"/>
              <a:t>- Immediate income taxation</a:t>
            </a:r>
          </a:p>
          <a:p>
            <a:pPr eaLnBrk="1" hangingPunct="1">
              <a:lnSpc>
                <a:spcPct val="80000"/>
              </a:lnSpc>
              <a:defRPr/>
            </a:pPr>
            <a:endParaRPr lang="en-US" sz="14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pPr eaLnBrk="1" hangingPunct="1"/>
            <a:r>
              <a:rPr lang="en-US" dirty="0"/>
              <a:t>Cash Settlement</a:t>
            </a:r>
            <a:br>
              <a:rPr lang="en-US" dirty="0"/>
            </a:br>
            <a:r>
              <a:rPr lang="en-US" sz="2800" i="1" dirty="0">
                <a:solidFill>
                  <a:srgbClr val="FF0000"/>
                </a:solidFill>
              </a:rPr>
              <a:t>Tax Issues – Example 3</a:t>
            </a:r>
          </a:p>
        </p:txBody>
      </p:sp>
      <p:sp>
        <p:nvSpPr>
          <p:cNvPr id="270339" name="Rectangle 5"/>
          <p:cNvSpPr>
            <a:spLocks noGrp="1" noChangeArrowheads="1"/>
          </p:cNvSpPr>
          <p:nvPr>
            <p:ph idx="1"/>
          </p:nvPr>
        </p:nvSpPr>
        <p:spPr/>
        <p:txBody>
          <a:bodyPr/>
          <a:lstStyle/>
          <a:p>
            <a:pPr>
              <a:lnSpc>
                <a:spcPct val="70000"/>
              </a:lnSpc>
              <a:tabLst>
                <a:tab pos="5257800" algn="l"/>
                <a:tab pos="6400800" algn="r"/>
              </a:tabLst>
            </a:pPr>
            <a:r>
              <a:rPr lang="en-US" sz="2400" dirty="0"/>
              <a:t>Stock Price	$	54.00</a:t>
            </a:r>
          </a:p>
          <a:p>
            <a:pPr>
              <a:lnSpc>
                <a:spcPct val="70000"/>
              </a:lnSpc>
              <a:tabLst>
                <a:tab pos="5257800" algn="l"/>
                <a:tab pos="6400800" algn="r"/>
              </a:tabLst>
            </a:pPr>
            <a:r>
              <a:rPr lang="en-US" sz="2400" dirty="0"/>
              <a:t>Put Strike Price		49.00</a:t>
            </a:r>
          </a:p>
          <a:p>
            <a:pPr>
              <a:lnSpc>
                <a:spcPct val="70000"/>
              </a:lnSpc>
              <a:tabLst>
                <a:tab pos="5257800" algn="l"/>
                <a:tab pos="6400800" algn="r"/>
              </a:tabLst>
            </a:pPr>
            <a:r>
              <a:rPr lang="en-US" sz="2400" dirty="0"/>
              <a:t>Call Strike Price		67.00</a:t>
            </a:r>
          </a:p>
          <a:p>
            <a:pPr>
              <a:lnSpc>
                <a:spcPct val="70000"/>
              </a:lnSpc>
              <a:tabLst>
                <a:tab pos="5257800" algn="l"/>
                <a:tab pos="6400800" algn="r"/>
              </a:tabLst>
            </a:pPr>
            <a:r>
              <a:rPr lang="en-US" sz="2400" dirty="0"/>
              <a:t>Cost of Put		  6.00</a:t>
            </a:r>
          </a:p>
          <a:p>
            <a:pPr>
              <a:lnSpc>
                <a:spcPct val="70000"/>
              </a:lnSpc>
              <a:tabLst>
                <a:tab pos="5257800" algn="l"/>
                <a:tab pos="6400800" algn="r"/>
              </a:tabLst>
            </a:pPr>
            <a:r>
              <a:rPr lang="en-US" sz="2400" dirty="0"/>
              <a:t>Cost of Call		6.00</a:t>
            </a:r>
          </a:p>
          <a:p>
            <a:pPr algn="ctr">
              <a:lnSpc>
                <a:spcPct val="70000"/>
              </a:lnSpc>
              <a:tabLst>
                <a:tab pos="5257800" algn="l"/>
                <a:tab pos="6400800" algn="r"/>
              </a:tabLst>
            </a:pPr>
            <a:r>
              <a:rPr lang="en-US" sz="2400" b="1" dirty="0"/>
              <a:t>Price Rises to $87</a:t>
            </a:r>
          </a:p>
          <a:p>
            <a:pPr>
              <a:buFontTx/>
              <a:buChar char="•"/>
              <a:tabLst>
                <a:tab pos="5257800" algn="l"/>
                <a:tab pos="6400800" algn="r"/>
              </a:tabLst>
            </a:pPr>
            <a:r>
              <a:rPr lang="en-US" sz="2400" dirty="0"/>
              <a:t>$14 loss for having to pay counterparty for difference (i.e. $87 market price - $67 call price - $6 received for call option) may not be deducted until stock is sold</a:t>
            </a:r>
          </a:p>
          <a:p>
            <a:pPr>
              <a:buFontTx/>
              <a:buChar char="•"/>
              <a:tabLst>
                <a:tab pos="5257800" algn="l"/>
                <a:tab pos="6400800" algn="r"/>
              </a:tabLst>
            </a:pPr>
            <a:r>
              <a:rPr lang="en-US" sz="2400" dirty="0"/>
              <a:t>The $6 paid for put is deferred as a long-term capital loss (until underlying stock is sold)</a:t>
            </a:r>
          </a:p>
          <a:p>
            <a:pPr>
              <a:buClr>
                <a:schemeClr val="bg2"/>
              </a:buClr>
              <a:buFontTx/>
              <a:buChar char="•"/>
              <a:tabLst>
                <a:tab pos="5257800" algn="l"/>
                <a:tab pos="6400800" algn="r"/>
              </a:tabLst>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eaLnBrk="1" hangingPunct="1"/>
            <a:r>
              <a:rPr lang="en-US" dirty="0"/>
              <a:t>Prohibited Transactions</a:t>
            </a:r>
            <a:br>
              <a:rPr lang="en-US" dirty="0"/>
            </a:br>
            <a:r>
              <a:rPr lang="en-US" sz="2800" dirty="0">
                <a:solidFill>
                  <a:srgbClr val="FF0000"/>
                </a:solidFill>
              </a:rPr>
              <a:t>ERISA Opinion Letter 2011-04</a:t>
            </a:r>
            <a:endParaRPr lang="en-US" dirty="0">
              <a:solidFill>
                <a:srgbClr val="FF0000"/>
              </a:solidFill>
            </a:endParaRPr>
          </a:p>
        </p:txBody>
      </p:sp>
      <p:sp>
        <p:nvSpPr>
          <p:cNvPr id="183299" name="Rectangle 3"/>
          <p:cNvSpPr>
            <a:spLocks noGrp="1" noChangeArrowheads="1"/>
          </p:cNvSpPr>
          <p:nvPr>
            <p:ph idx="1"/>
          </p:nvPr>
        </p:nvSpPr>
        <p:spPr/>
        <p:txBody>
          <a:bodyPr/>
          <a:lstStyle/>
          <a:p>
            <a:pPr eaLnBrk="1" hangingPunct="1">
              <a:defRPr/>
            </a:pPr>
            <a:r>
              <a:rPr lang="en-US" sz="2000" dirty="0"/>
              <a:t>It would be a prohibited transaction for a self-directed IRA to purchase a promissory note and deed of trust held by a bank where the IRA owner and his wife are obligors on the note and title to the real property encumbered by the deed of trust is held by a revocable trust of which the IRA owner and his wife are trustees.</a:t>
            </a:r>
          </a:p>
          <a:p>
            <a:pPr eaLnBrk="1" hangingPunct="1">
              <a:defRPr/>
            </a:pPr>
            <a:r>
              <a:rPr lang="en-US" sz="2000" dirty="0"/>
              <a:t>Trust, IRA owner, and his wife are disqualified persons</a:t>
            </a:r>
          </a:p>
          <a:p>
            <a:pPr eaLnBrk="1" hangingPunct="1">
              <a:defRPr/>
            </a:pPr>
            <a:r>
              <a:rPr lang="en-US" sz="2000" dirty="0"/>
              <a:t>A prohibited extension of credit, in violation of IRC Sec. 4975(c)(1)(B), would exist between the IRA and IRA owner and his wife once the IRA acquires the note from the bank. </a:t>
            </a:r>
          </a:p>
          <a:p>
            <a:pPr eaLnBrk="1" hangingPunct="1">
              <a:defRPr/>
            </a:pPr>
            <a:r>
              <a:rPr lang="en-US" sz="2000" dirty="0"/>
              <a:t>In addition, the holding of the note by the IRA would continue to be a prohibited transaction as long as payments on the note are made by IRA owner and his wife or any other disqualified person.</a:t>
            </a:r>
          </a:p>
          <a:p>
            <a:pPr eaLnBrk="1" hangingPunct="1">
              <a:lnSpc>
                <a:spcPct val="80000"/>
              </a:lnSpc>
              <a:defRPr/>
            </a:pPr>
            <a:endParaRPr lang="en-US" sz="1400" dirty="0"/>
          </a:p>
        </p:txBody>
      </p:sp>
    </p:spTree>
  </p:cSld>
  <p:clrMapOvr>
    <a:masterClrMapping/>
  </p:clrMapOvr>
</p:sld>
</file>

<file path=ppt/theme/theme1.xml><?xml version="1.0" encoding="utf-8"?>
<a:theme xmlns:a="http://schemas.openxmlformats.org/drawingml/2006/main" name="Keebl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4445</Words>
  <Application>Microsoft Office PowerPoint</Application>
  <PresentationFormat>Widescreen</PresentationFormat>
  <Paragraphs>513</Paragraphs>
  <Slides>80</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80</vt:i4>
      </vt:variant>
    </vt:vector>
  </HeadingPairs>
  <TitlesOfParts>
    <vt:vector size="86" baseType="lpstr">
      <vt:lpstr>Arial</vt:lpstr>
      <vt:lpstr>Calibri</vt:lpstr>
      <vt:lpstr>Keebler Theme</vt:lpstr>
      <vt:lpstr>Chart</vt:lpstr>
      <vt:lpstr>Worksheet</vt:lpstr>
      <vt:lpstr>Drawing</vt:lpstr>
      <vt:lpstr>Prohibited Transactions  &amp; UBTI </vt:lpstr>
      <vt:lpstr>Traps for the Unwary</vt:lpstr>
      <vt:lpstr>Disallowed IRA Investments</vt:lpstr>
      <vt:lpstr>IRA Investments PLR 201446030</vt:lpstr>
      <vt:lpstr>IRA Investments PLR 201446030, Cont.</vt:lpstr>
      <vt:lpstr>S Corporation Shareholder</vt:lpstr>
      <vt:lpstr>Prohibited Transactions</vt:lpstr>
      <vt:lpstr>Prohibited Transactions</vt:lpstr>
      <vt:lpstr>Prohibited Transactions ERISA Opinion Letter 2011-04</vt:lpstr>
      <vt:lpstr>Prohibited Transactions Ellis v. Commissioner, TC Memo 2013-245</vt:lpstr>
      <vt:lpstr>Prohibited Transactions Ellis v. Commissioner, Cont.</vt:lpstr>
      <vt:lpstr>Prohibited Transactions Ellis v. Commissioner, Cont.</vt:lpstr>
      <vt:lpstr>Prohibited Transactions Peek v. Commissioner, 140 TC No 12</vt:lpstr>
      <vt:lpstr>Prohibited Transactions Peek v. Commissioner, Cont.</vt:lpstr>
      <vt:lpstr>Prohibited Transactions Peek v. Commissioner, Cont.</vt:lpstr>
      <vt:lpstr>Prohibited Transactions Requesting Relief</vt:lpstr>
      <vt:lpstr>PowerPoint Presentation</vt:lpstr>
      <vt:lpstr>Listed Transaction – Roth IRAs Notice 2004-8</vt:lpstr>
      <vt:lpstr>UBTI</vt:lpstr>
      <vt:lpstr>UBTI Statutory Modifications</vt:lpstr>
      <vt:lpstr>UBTI Statutory Modifications</vt:lpstr>
      <vt:lpstr>UBTI Statutory Modifications</vt:lpstr>
      <vt:lpstr>UBTI Debt Financed Income</vt:lpstr>
      <vt:lpstr>UBTI Debt Financed Income</vt:lpstr>
      <vt:lpstr>Excess Accumulation Penalty</vt:lpstr>
      <vt:lpstr>Excess Accumulation Penalty  Requesting a Waiver</vt:lpstr>
      <vt:lpstr>Tax Planning Opportunities When a Qualified Plan Has Employer Securities</vt:lpstr>
      <vt:lpstr>Tax Planning Opportunities When a Qualified Plan Has Employer Securities</vt:lpstr>
      <vt:lpstr>IRC § 402(d)(4)(D)  Triggering Event</vt:lpstr>
      <vt:lpstr>Lump-Sum Distribution  Prior Distribution Problem</vt:lpstr>
      <vt:lpstr>Taxation of Rollout</vt:lpstr>
      <vt:lpstr>Additional Taxation of Rollout</vt:lpstr>
      <vt:lpstr>Taxation of Net Unrealized Appreciation</vt:lpstr>
      <vt:lpstr>The $600,000 of NUA is Deferred Until the Stock is Sold</vt:lpstr>
      <vt:lpstr>Capital Gain Taxation Upon Sale of Stock</vt:lpstr>
      <vt:lpstr>Grandfathered Provisions</vt:lpstr>
      <vt:lpstr>A Key Issue is the Proper Holding Period to Obtain Capital Gain Treatment</vt:lpstr>
      <vt:lpstr>Post Distribution Gain</vt:lpstr>
      <vt:lpstr>Advantages</vt:lpstr>
      <vt:lpstr>Treatment at Death</vt:lpstr>
      <vt:lpstr>Treatment at Death</vt:lpstr>
      <vt:lpstr>Comparison</vt:lpstr>
      <vt:lpstr>Lump-Sum Distribution Options</vt:lpstr>
      <vt:lpstr>100% Rollout Advantages</vt:lpstr>
      <vt:lpstr>100% Rollout Disadvantages</vt:lpstr>
      <vt:lpstr>100% IRA Rollover Solution Advantages</vt:lpstr>
      <vt:lpstr>100% IRA Rollover Solution Disadvantages</vt:lpstr>
      <vt:lpstr>Partial Rollover  Example</vt:lpstr>
      <vt:lpstr>Partial Rollover</vt:lpstr>
      <vt:lpstr>Partial Rollover Example</vt:lpstr>
      <vt:lpstr>Hedging &amp; Diversification Strategies</vt:lpstr>
      <vt:lpstr>Hedging &amp; Diversification Strategies</vt:lpstr>
      <vt:lpstr>Hedging &amp; Diversification Strategies</vt:lpstr>
      <vt:lpstr>Charitable Remainder Trust (CRT)</vt:lpstr>
      <vt:lpstr>Charitable Remainder Trust (CRT)</vt:lpstr>
      <vt:lpstr>CRT - Conceptual</vt:lpstr>
      <vt:lpstr>CRT Comparison</vt:lpstr>
      <vt:lpstr>Taxation of CRTs</vt:lpstr>
      <vt:lpstr>Understanding Tier Rules</vt:lpstr>
      <vt:lpstr>“Cashless” Collars</vt:lpstr>
      <vt:lpstr>“Cashless” Collars</vt:lpstr>
      <vt:lpstr>“Cashless” Collars</vt:lpstr>
      <vt:lpstr>Cashless</vt:lpstr>
      <vt:lpstr>“Cashless” Collars Advantages</vt:lpstr>
      <vt:lpstr>“Cashless” Collars Disadvantages</vt:lpstr>
      <vt:lpstr>Variable Forward Sale</vt:lpstr>
      <vt:lpstr>Variable Forward Sale Advantages</vt:lpstr>
      <vt:lpstr>Variable Forward Sale Disadvantages</vt:lpstr>
      <vt:lpstr>Exchange Fund</vt:lpstr>
      <vt:lpstr>Exchange Fund Advantages</vt:lpstr>
      <vt:lpstr>Exchange Fund Disadvantages</vt:lpstr>
      <vt:lpstr>Constructive Sale  Provisions of § 1259</vt:lpstr>
      <vt:lpstr>Constructive Sale  Provisions of § 1259</vt:lpstr>
      <vt:lpstr>Constructive Sale  Provision (FSA 200111011)</vt:lpstr>
      <vt:lpstr>Constructive Sale  Provision (FSA 200111011)</vt:lpstr>
      <vt:lpstr>Straddle Rules</vt:lpstr>
      <vt:lpstr>Cash Settlement Tax Issues</vt:lpstr>
      <vt:lpstr>Cash Settlement Tax Issues – Example 1</vt:lpstr>
      <vt:lpstr>Cash Settlement Tax Issues – Example 2</vt:lpstr>
      <vt:lpstr>Cash Settlement Tax Issues – Example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Gucciardo</dc:creator>
  <cp:lastModifiedBy>Jason Gucciardo</cp:lastModifiedBy>
  <cp:revision>2</cp:revision>
  <dcterms:created xsi:type="dcterms:W3CDTF">2022-08-30T15:50:14Z</dcterms:created>
  <dcterms:modified xsi:type="dcterms:W3CDTF">2022-08-30T16:08:14Z</dcterms:modified>
</cp:coreProperties>
</file>