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2"/>
  </p:notesMasterIdLst>
  <p:sldIdLst>
    <p:sldId id="691" r:id="rId5"/>
    <p:sldId id="825" r:id="rId6"/>
    <p:sldId id="827" r:id="rId7"/>
    <p:sldId id="353" r:id="rId8"/>
    <p:sldId id="692" r:id="rId9"/>
    <p:sldId id="694" r:id="rId10"/>
    <p:sldId id="695" r:id="rId11"/>
    <p:sldId id="696" r:id="rId12"/>
    <p:sldId id="697" r:id="rId13"/>
    <p:sldId id="698" r:id="rId14"/>
    <p:sldId id="699" r:id="rId15"/>
    <p:sldId id="700" r:id="rId16"/>
    <p:sldId id="701" r:id="rId17"/>
    <p:sldId id="702" r:id="rId18"/>
    <p:sldId id="703" r:id="rId19"/>
    <p:sldId id="704" r:id="rId20"/>
    <p:sldId id="705" r:id="rId21"/>
    <p:sldId id="706" r:id="rId22"/>
    <p:sldId id="707" r:id="rId23"/>
    <p:sldId id="708" r:id="rId24"/>
    <p:sldId id="709" r:id="rId25"/>
    <p:sldId id="582" r:id="rId26"/>
    <p:sldId id="710" r:id="rId27"/>
    <p:sldId id="711" r:id="rId28"/>
    <p:sldId id="712" r:id="rId29"/>
    <p:sldId id="826" r:id="rId30"/>
    <p:sldId id="713" r:id="rId31"/>
    <p:sldId id="372" r:id="rId32"/>
    <p:sldId id="714" r:id="rId33"/>
    <p:sldId id="715" r:id="rId34"/>
    <p:sldId id="716" r:id="rId35"/>
    <p:sldId id="718" r:id="rId36"/>
    <p:sldId id="719" r:id="rId37"/>
    <p:sldId id="720" r:id="rId38"/>
    <p:sldId id="721" r:id="rId39"/>
    <p:sldId id="381" r:id="rId40"/>
    <p:sldId id="722" r:id="rId41"/>
    <p:sldId id="732" r:id="rId42"/>
    <p:sldId id="733" r:id="rId43"/>
    <p:sldId id="734" r:id="rId44"/>
    <p:sldId id="570" r:id="rId45"/>
    <p:sldId id="735" r:id="rId46"/>
    <p:sldId id="788" r:id="rId47"/>
    <p:sldId id="736" r:id="rId48"/>
    <p:sldId id="737" r:id="rId49"/>
    <p:sldId id="738" r:id="rId50"/>
    <p:sldId id="739"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C25590-8F19-4A74-9114-D9670764FEDB}" v="1" dt="2022-09-07T21:40:40.3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p:cViewPr varScale="1">
        <p:scale>
          <a:sx n="130" d="100"/>
          <a:sy n="130" d="100"/>
        </p:scale>
        <p:origin x="158" y="7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Gluck" userId="b264f313-e392-41eb-a8ff-50cf67bb7a9f" providerId="ADAL" clId="{4EC25590-8F19-4A74-9114-D9670764FEDB}"/>
    <pc:docChg chg="addSld modSld">
      <pc:chgData name="Andrew Gluck" userId="b264f313-e392-41eb-a8ff-50cf67bb7a9f" providerId="ADAL" clId="{4EC25590-8F19-4A74-9114-D9670764FEDB}" dt="2022-09-07T21:46:27.147" v="3" actId="6549"/>
      <pc:docMkLst>
        <pc:docMk/>
      </pc:docMkLst>
      <pc:sldChg chg="modSp mod">
        <pc:chgData name="Andrew Gluck" userId="b264f313-e392-41eb-a8ff-50cf67bb7a9f" providerId="ADAL" clId="{4EC25590-8F19-4A74-9114-D9670764FEDB}" dt="2022-09-07T21:46:27.147" v="3" actId="6549"/>
        <pc:sldMkLst>
          <pc:docMk/>
          <pc:sldMk cId="0" sldId="703"/>
        </pc:sldMkLst>
        <pc:spChg chg="mod">
          <ac:chgData name="Andrew Gluck" userId="b264f313-e392-41eb-a8ff-50cf67bb7a9f" providerId="ADAL" clId="{4EC25590-8F19-4A74-9114-D9670764FEDB}" dt="2022-09-07T21:46:27.147" v="3" actId="6549"/>
          <ac:spMkLst>
            <pc:docMk/>
            <pc:sldMk cId="0" sldId="703"/>
            <ac:spMk id="147460" creationId="{00000000-0000-0000-0000-000000000000}"/>
          </ac:spMkLst>
        </pc:spChg>
      </pc:sldChg>
      <pc:sldChg chg="add">
        <pc:chgData name="Andrew Gluck" userId="b264f313-e392-41eb-a8ff-50cf67bb7a9f" providerId="ADAL" clId="{4EC25590-8F19-4A74-9114-D9670764FEDB}" dt="2022-09-07T21:40:40.356" v="0"/>
        <pc:sldMkLst>
          <pc:docMk/>
          <pc:sldMk cId="1028831922" sldId="82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1FA97B-FC48-4E98-84D0-3AF41ACC20D4}" type="datetimeFigureOut">
              <a:rPr lang="en-US" smtClean="0"/>
              <a:t>9/7/2022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8C5DCF-14BE-4FD1-B449-22B3387A7945}" type="slidenum">
              <a:rPr lang="en-US" smtClean="0"/>
              <a:t>‹#›</a:t>
            </a:fld>
            <a:endParaRPr lang="en-US"/>
          </a:p>
        </p:txBody>
      </p:sp>
    </p:spTree>
    <p:extLst>
      <p:ext uri="{BB962C8B-B14F-4D97-AF65-F5344CB8AC3E}">
        <p14:creationId xmlns:p14="http://schemas.microsoft.com/office/powerpoint/2010/main" val="4124818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Slide Image Placeholder 1"/>
          <p:cNvSpPr>
            <a:spLocks noGrp="1" noRot="1" noChangeAspect="1" noTextEdit="1"/>
          </p:cNvSpPr>
          <p:nvPr>
            <p:ph type="sldImg"/>
          </p:nvPr>
        </p:nvSpPr>
        <p:spPr>
          <a:ln/>
        </p:spPr>
      </p:sp>
      <p:sp>
        <p:nvSpPr>
          <p:cNvPr id="328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87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7C7478AD-091F-4FFA-99D4-1BCA1D0E0217}" type="slidenum">
              <a:rPr lang="en-US" smtClean="0"/>
              <a:pPr eaLnBrk="1" hangingPunct="1"/>
              <a:t>41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Slide Image Placeholder 1"/>
          <p:cNvSpPr>
            <a:spLocks noGrp="1" noRot="1" noChangeAspect="1" noTextEdit="1"/>
          </p:cNvSpPr>
          <p:nvPr>
            <p:ph type="sldImg"/>
          </p:nvPr>
        </p:nvSpPr>
        <p:spPr>
          <a:ln/>
        </p:spPr>
      </p:sp>
      <p:sp>
        <p:nvSpPr>
          <p:cNvPr id="3297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973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211A7472-B382-4621-AA26-BFBD57808A40}" type="slidenum">
              <a:rPr lang="en-US" smtClean="0"/>
              <a:pPr eaLnBrk="1" hangingPunct="1"/>
              <a:t>42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Slide Image Placeholder 1"/>
          <p:cNvSpPr>
            <a:spLocks noGrp="1" noRot="1" noChangeAspect="1" noTextEdit="1"/>
          </p:cNvSpPr>
          <p:nvPr>
            <p:ph type="sldImg"/>
          </p:nvPr>
        </p:nvSpPr>
        <p:spPr>
          <a:ln/>
        </p:spPr>
      </p:sp>
      <p:sp>
        <p:nvSpPr>
          <p:cNvPr id="3307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075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09775C6A-3E1C-4C2F-ADD3-AFA4FDA9F85C}" type="slidenum">
              <a:rPr lang="en-US" smtClean="0"/>
              <a:pPr eaLnBrk="1" hangingPunct="1"/>
              <a:t>43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Slide Image Placeholder 1"/>
          <p:cNvSpPr>
            <a:spLocks noGrp="1" noRot="1" noChangeAspect="1" noTextEdit="1"/>
          </p:cNvSpPr>
          <p:nvPr>
            <p:ph type="sldImg"/>
          </p:nvPr>
        </p:nvSpPr>
        <p:spPr>
          <a:ln/>
        </p:spPr>
      </p:sp>
      <p:sp>
        <p:nvSpPr>
          <p:cNvPr id="33177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178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0A2E3534-485A-4295-A250-F5F8C5BCAFA6}" type="slidenum">
              <a:rPr lang="en-US" smtClean="0"/>
              <a:pPr eaLnBrk="1" hangingPunct="1"/>
              <a:t>44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Slide Image Placeholder 1"/>
          <p:cNvSpPr>
            <a:spLocks noGrp="1" noRot="1" noChangeAspect="1" noTextEdit="1"/>
          </p:cNvSpPr>
          <p:nvPr>
            <p:ph type="sldImg"/>
          </p:nvPr>
        </p:nvSpPr>
        <p:spPr>
          <a:ln/>
        </p:spPr>
      </p:sp>
      <p:sp>
        <p:nvSpPr>
          <p:cNvPr id="3328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280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17A20552-9464-4A5B-BC1A-47471C010584}" type="slidenum">
              <a:rPr lang="en-US" smtClean="0"/>
              <a:pPr eaLnBrk="1" hangingPunct="1"/>
              <a:t>45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Slide Image Placeholder 1"/>
          <p:cNvSpPr>
            <a:spLocks noGrp="1" noRot="1" noChangeAspect="1" noTextEdit="1"/>
          </p:cNvSpPr>
          <p:nvPr>
            <p:ph type="sldImg"/>
          </p:nvPr>
        </p:nvSpPr>
        <p:spPr>
          <a:ln/>
        </p:spPr>
      </p:sp>
      <p:sp>
        <p:nvSpPr>
          <p:cNvPr id="33382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382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ADC8ED3A-591C-436B-81F2-EA7A97DCF17F}" type="slidenum">
              <a:rPr lang="en-US" smtClean="0"/>
              <a:pPr eaLnBrk="1" hangingPunct="1"/>
              <a:t>46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Slide Image Placeholder 1"/>
          <p:cNvSpPr>
            <a:spLocks noGrp="1" noRot="1" noChangeAspect="1" noTextEdit="1"/>
          </p:cNvSpPr>
          <p:nvPr>
            <p:ph type="sldImg"/>
          </p:nvPr>
        </p:nvSpPr>
        <p:spPr>
          <a:ln/>
        </p:spPr>
      </p:sp>
      <p:sp>
        <p:nvSpPr>
          <p:cNvPr id="3348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485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A051AAF2-97FC-4B8D-98FF-B92A56E8D2DF}" type="slidenum">
              <a:rPr lang="en-US" smtClean="0"/>
              <a:pPr eaLnBrk="1" hangingPunct="1"/>
              <a:t>47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427193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4" descr="F:\keebler_logo_final.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52001" y="5943601"/>
            <a:ext cx="2123017"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userDrawn="1"/>
        </p:nvSpPr>
        <p:spPr bwMode="auto">
          <a:xfrm>
            <a:off x="0" y="6559550"/>
            <a:ext cx="3575051"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00" b="1" i="0" u="none" strike="noStrike" kern="1200" cap="none" spc="0" normalizeH="0" baseline="0" noProof="0" dirty="0">
                <a:ln>
                  <a:noFill/>
                </a:ln>
                <a:solidFill>
                  <a:prstClr val="black"/>
                </a:solidFill>
                <a:effectLst/>
                <a:uLnTx/>
                <a:uFillTx/>
                <a:latin typeface="Arial" charset="0"/>
                <a:ea typeface="+mn-ea"/>
                <a:cs typeface="Arial" charset="0"/>
              </a:rPr>
              <a:t>© 2013 </a:t>
            </a:r>
            <a:r>
              <a:rPr kumimoji="0" lang="en-US" sz="700" b="0" i="0" u="none" strike="noStrike" kern="1200" cap="none" spc="0" normalizeH="0" baseline="0" noProof="0" dirty="0">
                <a:ln>
                  <a:noFill/>
                </a:ln>
                <a:solidFill>
                  <a:prstClr val="black"/>
                </a:solidFill>
                <a:effectLst/>
                <a:uLnTx/>
                <a:uFillTx/>
                <a:latin typeface="Arial" charset="0"/>
                <a:ea typeface="+mn-ea"/>
                <a:cs typeface="Arial" charset="0"/>
              </a:rPr>
              <a:t>Keebler Tax and Wealth Education, LLP</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00" b="0" i="0" u="none" strike="noStrike" kern="1200" cap="none" spc="0" normalizeH="0" baseline="0" noProof="0" dirty="0">
                <a:ln>
                  <a:noFill/>
                </a:ln>
                <a:solidFill>
                  <a:prstClr val="black"/>
                </a:solidFill>
                <a:effectLst/>
                <a:uLnTx/>
                <a:uFillTx/>
                <a:latin typeface="Arial" charset="0"/>
                <a:ea typeface="+mn-ea"/>
                <a:cs typeface="Arial" charset="0"/>
              </a:rPr>
              <a:t>All Rights Reserved</a:t>
            </a:r>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6632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35341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7628" y="2747963"/>
            <a:ext cx="10363200" cy="1362075"/>
          </a:xfrm>
        </p:spPr>
        <p:txBody>
          <a:bodyPr anchor="ctr"/>
          <a:lstStyle>
            <a:lvl1pPr algn="ctr">
              <a:defRPr sz="4000" b="1" cap="all"/>
            </a:lvl1pPr>
          </a:lstStyle>
          <a:p>
            <a:r>
              <a:rPr lang="en-US" dirty="0"/>
              <a:t>Click to edit Master title style</a:t>
            </a:r>
          </a:p>
        </p:txBody>
      </p:sp>
    </p:spTree>
    <p:extLst>
      <p:ext uri="{BB962C8B-B14F-4D97-AF65-F5344CB8AC3E}">
        <p14:creationId xmlns:p14="http://schemas.microsoft.com/office/powerpoint/2010/main" val="172915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2368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F:\keebler_logo_final.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52001" y="5943601"/>
            <a:ext cx="2123017"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916071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F:\keebler_logo_final.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52001" y="5943601"/>
            <a:ext cx="2123017"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191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descr="F:\keebler_logo_final.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52001" y="5943601"/>
            <a:ext cx="2123017"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83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51309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4133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3"/>
          <p:cNvSpPr>
            <a:spLocks noChangeArrowheads="1"/>
          </p:cNvSpPr>
          <p:nvPr/>
        </p:nvSpPr>
        <p:spPr bwMode="auto">
          <a:xfrm>
            <a:off x="8405285" y="5867400"/>
            <a:ext cx="3583516"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a:ln>
                  <a:noFill/>
                </a:ln>
                <a:solidFill>
                  <a:prstClr val="black"/>
                </a:solidFill>
                <a:effectLst/>
                <a:uLnTx/>
                <a:uFillTx/>
                <a:latin typeface="Arial" charset="0"/>
                <a:ea typeface="+mn-ea"/>
                <a:cs typeface="Arial" charset="0"/>
              </a:rPr>
              <a:t>Presented by:</a:t>
            </a:r>
            <a:br>
              <a:rPr kumimoji="0" lang="en-US" sz="1000" b="1" i="0" u="none" strike="noStrike" kern="1200" cap="none" spc="0" normalizeH="0" baseline="0" noProof="0">
                <a:ln>
                  <a:noFill/>
                </a:ln>
                <a:solidFill>
                  <a:prstClr val="black"/>
                </a:solidFill>
                <a:effectLst/>
                <a:uLnTx/>
                <a:uFillTx/>
                <a:latin typeface="Arial" charset="0"/>
                <a:ea typeface="+mn-ea"/>
                <a:cs typeface="Arial" charset="0"/>
              </a:rPr>
            </a:br>
            <a:r>
              <a:rPr kumimoji="0" lang="en-US" sz="1000" b="0" i="0" u="none" strike="noStrike" kern="1200" cap="none" spc="0" normalizeH="0" baseline="0" noProof="0">
                <a:ln>
                  <a:noFill/>
                </a:ln>
                <a:solidFill>
                  <a:prstClr val="black"/>
                </a:solidFill>
                <a:effectLst/>
                <a:uLnTx/>
                <a:uFillTx/>
                <a:latin typeface="Arial" charset="0"/>
                <a:ea typeface="+mn-ea"/>
                <a:cs typeface="Arial" charset="0"/>
              </a:rPr>
              <a:t>Robert S. Keebler, CPA, MST, AEP</a:t>
            </a:r>
            <a:br>
              <a:rPr kumimoji="0" lang="en-US" sz="1000" b="0" i="0" u="none" strike="noStrike" kern="1200" cap="none" spc="0" normalizeH="0" baseline="0" noProof="0">
                <a:ln>
                  <a:noFill/>
                </a:ln>
                <a:solidFill>
                  <a:prstClr val="black"/>
                </a:solidFill>
                <a:effectLst/>
                <a:uLnTx/>
                <a:uFillTx/>
                <a:latin typeface="Arial" charset="0"/>
                <a:ea typeface="+mn-ea"/>
                <a:cs typeface="Arial" charset="0"/>
              </a:rPr>
            </a:br>
            <a:r>
              <a:rPr kumimoji="0" lang="en-US" sz="1000" b="0" i="0" u="none" strike="noStrike" kern="1200" cap="none" spc="0" normalizeH="0" baseline="0" noProof="0">
                <a:ln>
                  <a:noFill/>
                </a:ln>
                <a:solidFill>
                  <a:prstClr val="black"/>
                </a:solidFill>
                <a:effectLst/>
                <a:uLnTx/>
                <a:uFillTx/>
                <a:latin typeface="Arial" charset="0"/>
                <a:ea typeface="+mn-ea"/>
                <a:cs typeface="Arial" charset="0"/>
              </a:rPr>
              <a:t>920 593 1700</a:t>
            </a:r>
            <a:br>
              <a:rPr kumimoji="0" lang="en-US" sz="1000" b="0" i="0" u="none" strike="noStrike" kern="1200" cap="none" spc="0" normalizeH="0" baseline="0" noProof="0">
                <a:ln>
                  <a:noFill/>
                </a:ln>
                <a:solidFill>
                  <a:prstClr val="black"/>
                </a:solidFill>
                <a:effectLst/>
                <a:uLnTx/>
                <a:uFillTx/>
                <a:latin typeface="Arial" charset="0"/>
                <a:ea typeface="+mn-ea"/>
                <a:cs typeface="Arial" charset="0"/>
              </a:rPr>
            </a:br>
            <a:r>
              <a:rPr kumimoji="0" lang="en-US" sz="1000" b="0" i="0" u="none" strike="noStrike" kern="1200" cap="none" spc="0" normalizeH="0" baseline="0" noProof="0">
                <a:ln>
                  <a:noFill/>
                </a:ln>
                <a:solidFill>
                  <a:prstClr val="black"/>
                </a:solidFill>
                <a:effectLst/>
                <a:uLnTx/>
                <a:uFillTx/>
                <a:latin typeface="Arial" charset="0"/>
                <a:ea typeface="+mn-ea"/>
                <a:cs typeface="Arial" charset="0"/>
              </a:rPr>
              <a:t>robert.keebler@keeblerandassociates.com</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97682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3"/>
          <p:cNvSpPr>
            <a:spLocks noChangeArrowheads="1"/>
          </p:cNvSpPr>
          <p:nvPr/>
        </p:nvSpPr>
        <p:spPr bwMode="auto">
          <a:xfrm>
            <a:off x="8405285" y="5867400"/>
            <a:ext cx="3583516"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a:ln>
                  <a:noFill/>
                </a:ln>
                <a:solidFill>
                  <a:prstClr val="black"/>
                </a:solidFill>
                <a:effectLst/>
                <a:uLnTx/>
                <a:uFillTx/>
                <a:latin typeface="Arial" charset="0"/>
                <a:ea typeface="+mn-ea"/>
                <a:cs typeface="Arial" charset="0"/>
              </a:rPr>
              <a:t>Presented by:</a:t>
            </a:r>
            <a:br>
              <a:rPr kumimoji="0" lang="en-US" sz="1000" b="1" i="0" u="none" strike="noStrike" kern="1200" cap="none" spc="0" normalizeH="0" baseline="0" noProof="0">
                <a:ln>
                  <a:noFill/>
                </a:ln>
                <a:solidFill>
                  <a:prstClr val="black"/>
                </a:solidFill>
                <a:effectLst/>
                <a:uLnTx/>
                <a:uFillTx/>
                <a:latin typeface="Arial" charset="0"/>
                <a:ea typeface="+mn-ea"/>
                <a:cs typeface="Arial" charset="0"/>
              </a:rPr>
            </a:br>
            <a:r>
              <a:rPr kumimoji="0" lang="en-US" sz="1000" b="0" i="0" u="none" strike="noStrike" kern="1200" cap="none" spc="0" normalizeH="0" baseline="0" noProof="0">
                <a:ln>
                  <a:noFill/>
                </a:ln>
                <a:solidFill>
                  <a:prstClr val="black"/>
                </a:solidFill>
                <a:effectLst/>
                <a:uLnTx/>
                <a:uFillTx/>
                <a:latin typeface="Arial" charset="0"/>
                <a:ea typeface="+mn-ea"/>
                <a:cs typeface="Arial" charset="0"/>
              </a:rPr>
              <a:t>Robert S. Keebler, CPA, MST, AEP</a:t>
            </a:r>
            <a:br>
              <a:rPr kumimoji="0" lang="en-US" sz="1000" b="0" i="0" u="none" strike="noStrike" kern="1200" cap="none" spc="0" normalizeH="0" baseline="0" noProof="0">
                <a:ln>
                  <a:noFill/>
                </a:ln>
                <a:solidFill>
                  <a:prstClr val="black"/>
                </a:solidFill>
                <a:effectLst/>
                <a:uLnTx/>
                <a:uFillTx/>
                <a:latin typeface="Arial" charset="0"/>
                <a:ea typeface="+mn-ea"/>
                <a:cs typeface="Arial" charset="0"/>
              </a:rPr>
            </a:br>
            <a:r>
              <a:rPr kumimoji="0" lang="en-US" sz="1000" b="0" i="0" u="none" strike="noStrike" kern="1200" cap="none" spc="0" normalizeH="0" baseline="0" noProof="0">
                <a:ln>
                  <a:noFill/>
                </a:ln>
                <a:solidFill>
                  <a:prstClr val="black"/>
                </a:solidFill>
                <a:effectLst/>
                <a:uLnTx/>
                <a:uFillTx/>
                <a:latin typeface="Arial" charset="0"/>
                <a:ea typeface="+mn-ea"/>
                <a:cs typeface="Arial" charset="0"/>
              </a:rPr>
              <a:t>920 593 1700</a:t>
            </a:r>
            <a:br>
              <a:rPr kumimoji="0" lang="en-US" sz="1000" b="0" i="0" u="none" strike="noStrike" kern="1200" cap="none" spc="0" normalizeH="0" baseline="0" noProof="0">
                <a:ln>
                  <a:noFill/>
                </a:ln>
                <a:solidFill>
                  <a:prstClr val="black"/>
                </a:solidFill>
                <a:effectLst/>
                <a:uLnTx/>
                <a:uFillTx/>
                <a:latin typeface="Arial" charset="0"/>
                <a:ea typeface="+mn-ea"/>
                <a:cs typeface="Arial" charset="0"/>
              </a:rPr>
            </a:br>
            <a:r>
              <a:rPr kumimoji="0" lang="en-US" sz="1000" b="0" i="0" u="none" strike="noStrike" kern="1200" cap="none" spc="0" normalizeH="0" baseline="0" noProof="0">
                <a:ln>
                  <a:noFill/>
                </a:ln>
                <a:solidFill>
                  <a:prstClr val="black"/>
                </a:solidFill>
                <a:effectLst/>
                <a:uLnTx/>
                <a:uFillTx/>
                <a:latin typeface="Arial" charset="0"/>
                <a:ea typeface="+mn-ea"/>
                <a:cs typeface="Arial" charset="0"/>
              </a:rPr>
              <a:t>robert.keebler@keeblerandassociates.com</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93934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5"/>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0407651" y="6283325"/>
            <a:ext cx="1678516"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a:off x="0" y="0"/>
            <a:ext cx="121920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Straight Connector 13"/>
          <p:cNvCxnSpPr/>
          <p:nvPr/>
        </p:nvCxnSpPr>
        <p:spPr>
          <a:xfrm>
            <a:off x="0" y="6858000"/>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2055" name="TextBox 14"/>
          <p:cNvSpPr txBox="1">
            <a:spLocks noChangeArrowheads="1"/>
          </p:cNvSpPr>
          <p:nvPr/>
        </p:nvSpPr>
        <p:spPr bwMode="auto">
          <a:xfrm>
            <a:off x="-27517" y="6423025"/>
            <a:ext cx="23342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2042"/>
                </a:solidFill>
                <a:latin typeface="Arial" charset="0"/>
              </a:defRPr>
            </a:lvl1pPr>
            <a:lvl2pPr marL="742950" indent="-285750">
              <a:defRPr>
                <a:solidFill>
                  <a:srgbClr val="002042"/>
                </a:solidFill>
                <a:latin typeface="Arial" charset="0"/>
              </a:defRPr>
            </a:lvl2pPr>
            <a:lvl3pPr marL="1143000" indent="-228600">
              <a:defRPr>
                <a:solidFill>
                  <a:srgbClr val="002042"/>
                </a:solidFill>
                <a:latin typeface="Arial" charset="0"/>
              </a:defRPr>
            </a:lvl3pPr>
            <a:lvl4pPr marL="1600200" indent="-228600">
              <a:defRPr>
                <a:solidFill>
                  <a:srgbClr val="002042"/>
                </a:solidFill>
                <a:latin typeface="Arial" charset="0"/>
              </a:defRPr>
            </a:lvl4pPr>
            <a:lvl5pPr marL="2057400" indent="-228600">
              <a:defRPr>
                <a:solidFill>
                  <a:srgbClr val="002042"/>
                </a:solidFill>
                <a:latin typeface="Arial" charset="0"/>
              </a:defRPr>
            </a:lvl5pPr>
            <a:lvl6pPr marL="2514600" indent="-228600" eaLnBrk="0" fontAlgn="base" hangingPunct="0">
              <a:spcBef>
                <a:spcPct val="0"/>
              </a:spcBef>
              <a:spcAft>
                <a:spcPct val="0"/>
              </a:spcAft>
              <a:defRPr>
                <a:solidFill>
                  <a:srgbClr val="002042"/>
                </a:solidFill>
                <a:latin typeface="Arial" charset="0"/>
              </a:defRPr>
            </a:lvl6pPr>
            <a:lvl7pPr marL="2971800" indent="-228600" eaLnBrk="0" fontAlgn="base" hangingPunct="0">
              <a:spcBef>
                <a:spcPct val="0"/>
              </a:spcBef>
              <a:spcAft>
                <a:spcPct val="0"/>
              </a:spcAft>
              <a:defRPr>
                <a:solidFill>
                  <a:srgbClr val="002042"/>
                </a:solidFill>
                <a:latin typeface="Arial" charset="0"/>
              </a:defRPr>
            </a:lvl7pPr>
            <a:lvl8pPr marL="3429000" indent="-228600" eaLnBrk="0" fontAlgn="base" hangingPunct="0">
              <a:spcBef>
                <a:spcPct val="0"/>
              </a:spcBef>
              <a:spcAft>
                <a:spcPct val="0"/>
              </a:spcAft>
              <a:defRPr>
                <a:solidFill>
                  <a:srgbClr val="002042"/>
                </a:solidFill>
                <a:latin typeface="Arial" charset="0"/>
              </a:defRPr>
            </a:lvl8pPr>
            <a:lvl9pPr marL="3886200" indent="-228600" eaLnBrk="0" fontAlgn="base" hangingPunct="0">
              <a:spcBef>
                <a:spcPct val="0"/>
              </a:spcBef>
              <a:spcAft>
                <a:spcPct val="0"/>
              </a:spcAft>
              <a:defRPr>
                <a:solidFill>
                  <a:srgbClr val="00204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a:ln>
                  <a:noFill/>
                </a:ln>
                <a:solidFill>
                  <a:srgbClr val="7F7F7F"/>
                </a:solidFill>
                <a:effectLst/>
                <a:uLnTx/>
                <a:uFillTx/>
                <a:latin typeface="Arial" charset="0"/>
                <a:ea typeface="+mn-ea"/>
                <a:cs typeface="Arial" charset="0"/>
              </a:rPr>
              <a:t>© 2011-2015 Keebler Tax &amp; Wealth Education.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a:ln>
                  <a:noFill/>
                </a:ln>
                <a:solidFill>
                  <a:srgbClr val="7F7F7F"/>
                </a:solidFill>
                <a:effectLst/>
                <a:uLnTx/>
                <a:uFillTx/>
                <a:latin typeface="Arial" charset="0"/>
                <a:ea typeface="+mn-ea"/>
                <a:cs typeface="Arial" charset="0"/>
              </a:rPr>
              <a:t>All Rights Reserved</a:t>
            </a:r>
          </a:p>
        </p:txBody>
      </p:sp>
      <p:sp>
        <p:nvSpPr>
          <p:cNvPr id="2056" name="TextBox 15"/>
          <p:cNvSpPr txBox="1">
            <a:spLocks noChangeArrowheads="1"/>
          </p:cNvSpPr>
          <p:nvPr/>
        </p:nvSpPr>
        <p:spPr bwMode="auto">
          <a:xfrm>
            <a:off x="5636685" y="6515101"/>
            <a:ext cx="91863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2042"/>
                </a:solidFill>
                <a:latin typeface="Arial" charset="0"/>
              </a:defRPr>
            </a:lvl1pPr>
            <a:lvl2pPr marL="742950" indent="-285750">
              <a:defRPr>
                <a:solidFill>
                  <a:srgbClr val="002042"/>
                </a:solidFill>
                <a:latin typeface="Arial" charset="0"/>
              </a:defRPr>
            </a:lvl2pPr>
            <a:lvl3pPr marL="1143000" indent="-228600">
              <a:defRPr>
                <a:solidFill>
                  <a:srgbClr val="002042"/>
                </a:solidFill>
                <a:latin typeface="Arial" charset="0"/>
              </a:defRPr>
            </a:lvl3pPr>
            <a:lvl4pPr marL="1600200" indent="-228600">
              <a:defRPr>
                <a:solidFill>
                  <a:srgbClr val="002042"/>
                </a:solidFill>
                <a:latin typeface="Arial" charset="0"/>
              </a:defRPr>
            </a:lvl4pPr>
            <a:lvl5pPr marL="2057400" indent="-228600">
              <a:defRPr>
                <a:solidFill>
                  <a:srgbClr val="002042"/>
                </a:solidFill>
                <a:latin typeface="Arial" charset="0"/>
              </a:defRPr>
            </a:lvl5pPr>
            <a:lvl6pPr marL="2514600" indent="-228600" eaLnBrk="0" fontAlgn="base" hangingPunct="0">
              <a:spcBef>
                <a:spcPct val="0"/>
              </a:spcBef>
              <a:spcAft>
                <a:spcPct val="0"/>
              </a:spcAft>
              <a:defRPr>
                <a:solidFill>
                  <a:srgbClr val="002042"/>
                </a:solidFill>
                <a:latin typeface="Arial" charset="0"/>
              </a:defRPr>
            </a:lvl6pPr>
            <a:lvl7pPr marL="2971800" indent="-228600" eaLnBrk="0" fontAlgn="base" hangingPunct="0">
              <a:spcBef>
                <a:spcPct val="0"/>
              </a:spcBef>
              <a:spcAft>
                <a:spcPct val="0"/>
              </a:spcAft>
              <a:defRPr>
                <a:solidFill>
                  <a:srgbClr val="002042"/>
                </a:solidFill>
                <a:latin typeface="Arial" charset="0"/>
              </a:defRPr>
            </a:lvl7pPr>
            <a:lvl8pPr marL="3429000" indent="-228600" eaLnBrk="0" fontAlgn="base" hangingPunct="0">
              <a:spcBef>
                <a:spcPct val="0"/>
              </a:spcBef>
              <a:spcAft>
                <a:spcPct val="0"/>
              </a:spcAft>
              <a:defRPr>
                <a:solidFill>
                  <a:srgbClr val="002042"/>
                </a:solidFill>
                <a:latin typeface="Arial" charset="0"/>
              </a:defRPr>
            </a:lvl8pPr>
            <a:lvl9pPr marL="3886200" indent="-228600" eaLnBrk="0" fontAlgn="base" hangingPunct="0">
              <a:spcBef>
                <a:spcPct val="0"/>
              </a:spcBef>
              <a:spcAft>
                <a:spcPct val="0"/>
              </a:spcAft>
              <a:defRPr>
                <a:solidFill>
                  <a:srgbClr val="002042"/>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B3101B72-1A83-4CE2-8025-76D0A4715844}" type="slidenum">
              <a:rPr kumimoji="0" lang="en-US" sz="1200" b="1"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1" i="0" u="none" strike="noStrike" kern="1200" cap="none" spc="0" normalizeH="0" baseline="0" noProof="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3956015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3.bin"/><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oleObject" Target="../embeddings/oleObject4.bin"/></Relationships>
</file>

<file path=ppt/slides/_rels/slide3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5.bin"/><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oleObject" Target="../embeddings/oleObject6.bin"/></Relationships>
</file>

<file path=ppt/slides/_rels/slide3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oleObject" Target="../embeddings/oleObject7.bin"/><Relationship Id="rId1" Type="http://schemas.openxmlformats.org/officeDocument/2006/relationships/slideLayout" Target="../slideLayouts/slideLayout2.xml"/><Relationship Id="rId5" Type="http://schemas.openxmlformats.org/officeDocument/2006/relationships/image" Target="../media/image11.emf"/><Relationship Id="rId4" Type="http://schemas.openxmlformats.org/officeDocument/2006/relationships/oleObject" Target="../embeddings/oleObject8.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81200" y="2590800"/>
            <a:ext cx="8229600" cy="1143000"/>
          </a:xfrm>
        </p:spPr>
        <p:txBody>
          <a:bodyPr/>
          <a:lstStyle/>
          <a:p>
            <a:r>
              <a:rPr lang="en-US" dirty="0"/>
              <a:t>Roth IRAs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4"/>
          <p:cNvSpPr>
            <a:spLocks noChangeAspect="1" noChangeArrowheads="1"/>
          </p:cNvSpPr>
          <p:nvPr/>
        </p:nvSpPr>
        <p:spPr bwMode="white">
          <a:xfrm>
            <a:off x="1752600" y="121920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nchor="ctr"/>
          <a:lstStyle/>
          <a:p>
            <a:pPr algn="ctr" defTabSz="820738"/>
            <a:br>
              <a:rPr lang="en-US" sz="4800" b="1"/>
            </a:br>
            <a:endParaRPr lang="en-US" sz="4400"/>
          </a:p>
        </p:txBody>
      </p:sp>
      <p:sp>
        <p:nvSpPr>
          <p:cNvPr id="142339" name="Title 1"/>
          <p:cNvSpPr>
            <a:spLocks noGrp="1"/>
          </p:cNvSpPr>
          <p:nvPr>
            <p:ph type="title"/>
          </p:nvPr>
        </p:nvSpPr>
        <p:spPr/>
        <p:txBody>
          <a:bodyPr/>
          <a:lstStyle/>
          <a:p>
            <a:pPr eaLnBrk="1" hangingPunct="1"/>
            <a:r>
              <a:rPr lang="en-US" dirty="0"/>
              <a:t>The “Basics” of Roth IRA Planning </a:t>
            </a:r>
            <a:br>
              <a:rPr lang="en-US" sz="2800" b="1" dirty="0"/>
            </a:br>
            <a:r>
              <a:rPr lang="en-US" sz="2800" i="1" dirty="0">
                <a:solidFill>
                  <a:srgbClr val="FF0000"/>
                </a:solidFill>
              </a:rPr>
              <a:t>Taxation of Distributions</a:t>
            </a:r>
          </a:p>
        </p:txBody>
      </p:sp>
      <p:sp>
        <p:nvSpPr>
          <p:cNvPr id="142340" name="Content Placeholder 3"/>
          <p:cNvSpPr>
            <a:spLocks noGrp="1"/>
          </p:cNvSpPr>
          <p:nvPr>
            <p:ph idx="1"/>
          </p:nvPr>
        </p:nvSpPr>
        <p:spPr/>
        <p:txBody>
          <a:bodyPr/>
          <a:lstStyle/>
          <a:p>
            <a:pPr marL="457200" indent="-457200"/>
            <a:r>
              <a:rPr lang="en-US"/>
              <a:t>Basis Can be Withdrawn Tax-Free (FIFO Method)</a:t>
            </a:r>
          </a:p>
          <a:p>
            <a:pPr marL="457200" indent="-457200"/>
            <a:endParaRPr lang="en-US"/>
          </a:p>
          <a:p>
            <a:pPr marL="457200" indent="-457200"/>
            <a:r>
              <a:rPr lang="en-US"/>
              <a:t>Distributions are not subject to income tax if they do not exceed aggregate contributions and/or conversions to the Roth IRA</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4"/>
          <p:cNvSpPr>
            <a:spLocks noChangeAspect="1" noChangeArrowheads="1"/>
          </p:cNvSpPr>
          <p:nvPr/>
        </p:nvSpPr>
        <p:spPr bwMode="white">
          <a:xfrm>
            <a:off x="1752600" y="121920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nchor="ctr"/>
          <a:lstStyle/>
          <a:p>
            <a:pPr algn="ctr" defTabSz="820738"/>
            <a:br>
              <a:rPr lang="en-US" sz="4800" b="1"/>
            </a:br>
            <a:endParaRPr lang="en-US" sz="4400"/>
          </a:p>
        </p:txBody>
      </p:sp>
      <p:sp>
        <p:nvSpPr>
          <p:cNvPr id="143363" name="Title 1"/>
          <p:cNvSpPr>
            <a:spLocks noGrp="1"/>
          </p:cNvSpPr>
          <p:nvPr>
            <p:ph type="title"/>
          </p:nvPr>
        </p:nvSpPr>
        <p:spPr/>
        <p:txBody>
          <a:bodyPr/>
          <a:lstStyle/>
          <a:p>
            <a:pPr eaLnBrk="1" hangingPunct="1"/>
            <a:r>
              <a:rPr lang="en-US" dirty="0"/>
              <a:t>The “Basics” of Roth IRA Planning </a:t>
            </a:r>
            <a:br>
              <a:rPr lang="en-US" sz="4000" dirty="0"/>
            </a:br>
            <a:r>
              <a:rPr lang="en-US" sz="2800" i="1" dirty="0">
                <a:solidFill>
                  <a:srgbClr val="FF0000"/>
                </a:solidFill>
              </a:rPr>
              <a:t>Taxation of Distributions Early Withdrawal Tax</a:t>
            </a:r>
            <a:endParaRPr lang="en-US" sz="4800" i="1" dirty="0">
              <a:solidFill>
                <a:srgbClr val="FF0000"/>
              </a:solidFill>
            </a:endParaRPr>
          </a:p>
        </p:txBody>
      </p:sp>
      <p:sp>
        <p:nvSpPr>
          <p:cNvPr id="143364" name="Content Placeholder 3"/>
          <p:cNvSpPr>
            <a:spLocks noGrp="1"/>
          </p:cNvSpPr>
          <p:nvPr>
            <p:ph idx="1"/>
          </p:nvPr>
        </p:nvSpPr>
        <p:spPr/>
        <p:txBody>
          <a:bodyPr/>
          <a:lstStyle/>
          <a:p>
            <a:pPr eaLnBrk="1" hangingPunct="1"/>
            <a:r>
              <a:rPr lang="en-US"/>
              <a:t>Withdrawals made within five years of conversion if owner under age 59½ and no other exception applies</a:t>
            </a:r>
          </a:p>
          <a:p>
            <a:pPr eaLnBrk="1" hangingPunct="1"/>
            <a:endParaRPr lang="en-US"/>
          </a:p>
          <a:p>
            <a:pPr eaLnBrk="1" hangingPunct="1"/>
            <a:r>
              <a:rPr lang="en-US"/>
              <a:t>Five-year period independent of five-year period for qualified distribution</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4"/>
          <p:cNvSpPr>
            <a:spLocks noChangeAspect="1" noChangeArrowheads="1"/>
          </p:cNvSpPr>
          <p:nvPr/>
        </p:nvSpPr>
        <p:spPr bwMode="white">
          <a:xfrm>
            <a:off x="1752600" y="121920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nchor="ctr"/>
          <a:lstStyle/>
          <a:p>
            <a:pPr algn="ctr" defTabSz="820738"/>
            <a:br>
              <a:rPr lang="en-US" sz="4800" b="1"/>
            </a:br>
            <a:endParaRPr lang="en-US" sz="4400"/>
          </a:p>
        </p:txBody>
      </p:sp>
      <p:sp>
        <p:nvSpPr>
          <p:cNvPr id="144387" name="Title 1"/>
          <p:cNvSpPr>
            <a:spLocks noGrp="1"/>
          </p:cNvSpPr>
          <p:nvPr>
            <p:ph type="title"/>
          </p:nvPr>
        </p:nvSpPr>
        <p:spPr/>
        <p:txBody>
          <a:bodyPr/>
          <a:lstStyle/>
          <a:p>
            <a:pPr eaLnBrk="1" hangingPunct="1"/>
            <a:r>
              <a:rPr lang="en-US" dirty="0"/>
              <a:t>The “Basics” of Roth IRA Planning </a:t>
            </a:r>
            <a:br>
              <a:rPr lang="en-US" sz="4000" dirty="0"/>
            </a:br>
            <a:r>
              <a:rPr lang="en-US" sz="2000" i="1" dirty="0">
                <a:solidFill>
                  <a:srgbClr val="FF0000"/>
                </a:solidFill>
              </a:rPr>
              <a:t>Taxation of Distributions Early Withdrawal Tax for Non-Qualified Distributions</a:t>
            </a:r>
            <a:endParaRPr lang="en-US" sz="3600" i="1" dirty="0">
              <a:solidFill>
                <a:srgbClr val="FF0000"/>
              </a:solidFill>
            </a:endParaRPr>
          </a:p>
        </p:txBody>
      </p:sp>
      <p:sp>
        <p:nvSpPr>
          <p:cNvPr id="144388" name="Content Placeholder 3"/>
          <p:cNvSpPr>
            <a:spLocks noGrp="1"/>
          </p:cNvSpPr>
          <p:nvPr>
            <p:ph idx="1"/>
          </p:nvPr>
        </p:nvSpPr>
        <p:spPr/>
        <p:txBody>
          <a:bodyPr/>
          <a:lstStyle/>
          <a:p>
            <a:pPr eaLnBrk="1" hangingPunct="1">
              <a:lnSpc>
                <a:spcPct val="90000"/>
              </a:lnSpc>
            </a:pPr>
            <a:r>
              <a:rPr lang="en-US"/>
              <a:t>If attributable to a regular contribution: applicable to amounts includible in gross income</a:t>
            </a:r>
          </a:p>
          <a:p>
            <a:pPr eaLnBrk="1" hangingPunct="1">
              <a:lnSpc>
                <a:spcPct val="90000"/>
              </a:lnSpc>
            </a:pPr>
            <a:endParaRPr lang="en-US"/>
          </a:p>
          <a:p>
            <a:pPr eaLnBrk="1" hangingPunct="1">
              <a:lnSpc>
                <a:spcPct val="90000"/>
              </a:lnSpc>
            </a:pPr>
            <a:r>
              <a:rPr lang="en-US"/>
              <a:t>If attributable to a rollover contribution: applicable to amounts that were included in gross income at rollover</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4"/>
          <p:cNvSpPr>
            <a:spLocks noChangeAspect="1" noChangeArrowheads="1"/>
          </p:cNvSpPr>
          <p:nvPr/>
        </p:nvSpPr>
        <p:spPr bwMode="white">
          <a:xfrm>
            <a:off x="1752600" y="121920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nchor="ctr"/>
          <a:lstStyle/>
          <a:p>
            <a:pPr algn="ctr" defTabSz="820738"/>
            <a:br>
              <a:rPr lang="en-US" sz="4800" b="1"/>
            </a:br>
            <a:endParaRPr lang="en-US" sz="4400"/>
          </a:p>
        </p:txBody>
      </p:sp>
      <p:sp>
        <p:nvSpPr>
          <p:cNvPr id="145411" name="Title 1"/>
          <p:cNvSpPr>
            <a:spLocks noGrp="1"/>
          </p:cNvSpPr>
          <p:nvPr>
            <p:ph type="title"/>
          </p:nvPr>
        </p:nvSpPr>
        <p:spPr/>
        <p:txBody>
          <a:bodyPr/>
          <a:lstStyle/>
          <a:p>
            <a:pPr eaLnBrk="1" hangingPunct="1"/>
            <a:r>
              <a:rPr lang="en-US" dirty="0"/>
              <a:t>The “Basics” of Roth IRA Planning </a:t>
            </a:r>
            <a:br>
              <a:rPr lang="en-US" dirty="0"/>
            </a:br>
            <a:r>
              <a:rPr lang="en-US" sz="2800" i="1" dirty="0">
                <a:solidFill>
                  <a:srgbClr val="FF0000"/>
                </a:solidFill>
              </a:rPr>
              <a:t>Reasons Why to Convert to a Roth IRA</a:t>
            </a:r>
            <a:endParaRPr lang="en-US" sz="4800" i="1" dirty="0">
              <a:solidFill>
                <a:srgbClr val="FF0000"/>
              </a:solidFill>
            </a:endParaRPr>
          </a:p>
        </p:txBody>
      </p:sp>
      <p:sp>
        <p:nvSpPr>
          <p:cNvPr id="145412" name="Content Placeholder 3"/>
          <p:cNvSpPr>
            <a:spLocks noGrp="1"/>
          </p:cNvSpPr>
          <p:nvPr>
            <p:ph idx="1"/>
          </p:nvPr>
        </p:nvSpPr>
        <p:spPr/>
        <p:txBody>
          <a:bodyPr/>
          <a:lstStyle/>
          <a:p>
            <a:pPr marL="457200" indent="-457200">
              <a:buFont typeface="Calibri" pitchFamily="34" charset="0"/>
              <a:buAutoNum type="arabicParenR"/>
              <a:tabLst>
                <a:tab pos="396875" algn="l"/>
              </a:tabLst>
            </a:pPr>
            <a:r>
              <a:rPr lang="en-US" sz="2400"/>
              <a:t>Taxpayers have special favorable tax attributes including  charitable deduction carry-forwards, investment tax credits, net operating losses (NOLs), high basis non-deductible traditional IRAs, etc. </a:t>
            </a:r>
          </a:p>
          <a:p>
            <a:pPr marL="457200" indent="-457200">
              <a:buFont typeface="Calibri" pitchFamily="34" charset="0"/>
              <a:buAutoNum type="arabicParenR"/>
              <a:tabLst>
                <a:tab pos="396875" algn="l"/>
              </a:tabLst>
            </a:pPr>
            <a:endParaRPr lang="en-US" sz="2400"/>
          </a:p>
          <a:p>
            <a:pPr marL="457200" indent="-457200">
              <a:buFont typeface="Calibri" pitchFamily="34" charset="0"/>
              <a:buAutoNum type="arabicParenR"/>
              <a:tabLst>
                <a:tab pos="396875" algn="l"/>
              </a:tabLst>
            </a:pPr>
            <a:r>
              <a:rPr lang="en-US" sz="2400"/>
              <a:t>Suspension of the minimum distribution rules at age 70½ provides a considerable advantage to the Roth IRA holder. </a:t>
            </a:r>
          </a:p>
          <a:p>
            <a:pPr marL="457200" indent="-457200">
              <a:buFont typeface="Calibri" pitchFamily="34" charset="0"/>
              <a:buAutoNum type="arabicParenR"/>
              <a:tabLst>
                <a:tab pos="396875" algn="l"/>
              </a:tabLst>
            </a:pPr>
            <a:endParaRPr lang="en-US" sz="2400"/>
          </a:p>
          <a:p>
            <a:pPr marL="457200" indent="-457200">
              <a:buFont typeface="Calibri" pitchFamily="34" charset="0"/>
              <a:buAutoNum type="arabicParenR"/>
              <a:tabLst>
                <a:tab pos="396875" algn="l"/>
              </a:tabLst>
            </a:pPr>
            <a:r>
              <a:rPr lang="en-US" sz="2400"/>
              <a:t>Taxpayers benefit from paying income tax before estate tax (when a Roth IRA election is made) compared to the income tax deduction obtained when a traditional IRA is subject to estate tax. </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4"/>
          <p:cNvSpPr>
            <a:spLocks noChangeAspect="1" noChangeArrowheads="1"/>
          </p:cNvSpPr>
          <p:nvPr/>
        </p:nvSpPr>
        <p:spPr bwMode="white">
          <a:xfrm>
            <a:off x="1752600" y="121920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nchor="ctr"/>
          <a:lstStyle/>
          <a:p>
            <a:pPr algn="ctr" defTabSz="820738"/>
            <a:br>
              <a:rPr lang="en-US" sz="4800" b="1"/>
            </a:br>
            <a:endParaRPr lang="en-US" sz="4400"/>
          </a:p>
        </p:txBody>
      </p:sp>
      <p:sp>
        <p:nvSpPr>
          <p:cNvPr id="146435" name="Title 1"/>
          <p:cNvSpPr>
            <a:spLocks noGrp="1"/>
          </p:cNvSpPr>
          <p:nvPr>
            <p:ph type="title"/>
          </p:nvPr>
        </p:nvSpPr>
        <p:spPr/>
        <p:txBody>
          <a:bodyPr/>
          <a:lstStyle/>
          <a:p>
            <a:pPr eaLnBrk="1" hangingPunct="1"/>
            <a:r>
              <a:rPr lang="en-US" dirty="0"/>
              <a:t>The “Basics” of Roth IRA Planning </a:t>
            </a:r>
            <a:br>
              <a:rPr lang="en-US" dirty="0"/>
            </a:br>
            <a:r>
              <a:rPr lang="en-US" sz="2800" i="1" dirty="0">
                <a:solidFill>
                  <a:srgbClr val="FF0000"/>
                </a:solidFill>
              </a:rPr>
              <a:t>Reasons Why to Convert to a Roth IRA</a:t>
            </a:r>
            <a:endParaRPr lang="en-US" sz="4800" i="1" dirty="0">
              <a:solidFill>
                <a:srgbClr val="FF0000"/>
              </a:solidFill>
            </a:endParaRPr>
          </a:p>
        </p:txBody>
      </p:sp>
      <p:sp>
        <p:nvSpPr>
          <p:cNvPr id="146436" name="Content Placeholder 3"/>
          <p:cNvSpPr>
            <a:spLocks noGrp="1"/>
          </p:cNvSpPr>
          <p:nvPr>
            <p:ph idx="1"/>
          </p:nvPr>
        </p:nvSpPr>
        <p:spPr/>
        <p:txBody>
          <a:bodyPr/>
          <a:lstStyle/>
          <a:p>
            <a:pPr marL="457200" indent="-457200">
              <a:buFont typeface="Calibri" pitchFamily="34" charset="0"/>
              <a:buAutoNum type="arabicParenR" startAt="4"/>
              <a:tabLst>
                <a:tab pos="396875" algn="l"/>
              </a:tabLst>
            </a:pPr>
            <a:r>
              <a:rPr lang="en-US" sz="2400"/>
              <a:t>Taxpayers who can pay the income tax on the IRA from non IRA funds benefit greatly from the Roth IRA because of the ability to enjoy greater tax-free yields.</a:t>
            </a:r>
          </a:p>
          <a:p>
            <a:pPr marL="457200" indent="-457200">
              <a:buFont typeface="Calibri" pitchFamily="34" charset="0"/>
              <a:buAutoNum type="arabicParenR" startAt="4"/>
              <a:tabLst>
                <a:tab pos="396875" algn="l"/>
              </a:tabLst>
            </a:pPr>
            <a:endParaRPr lang="en-US" sz="2400"/>
          </a:p>
          <a:p>
            <a:pPr marL="457200" indent="-457200">
              <a:buFont typeface="Calibri" pitchFamily="34" charset="0"/>
              <a:buAutoNum type="arabicParenR" startAt="4"/>
              <a:tabLst>
                <a:tab pos="396875" algn="l"/>
              </a:tabLst>
            </a:pPr>
            <a:r>
              <a:rPr lang="en-US" sz="2400"/>
              <a:t>Taxpayers who need to use IRA assets to fund their Unified Credit bypass trust are well advised to consider making a Roth IRA election for that portion of their overall IRA funds. </a:t>
            </a:r>
          </a:p>
          <a:p>
            <a:pPr marL="457200" indent="-457200">
              <a:buFont typeface="Calibri" pitchFamily="34" charset="0"/>
              <a:buAutoNum type="arabicParenR" startAt="4"/>
              <a:tabLst>
                <a:tab pos="396875" algn="l"/>
              </a:tabLst>
            </a:pPr>
            <a:endParaRPr lang="en-US" sz="2400"/>
          </a:p>
          <a:p>
            <a:pPr marL="457200" indent="-457200">
              <a:buFont typeface="Calibri" pitchFamily="34" charset="0"/>
              <a:buAutoNum type="arabicParenR" startAt="4"/>
              <a:tabLst>
                <a:tab pos="396875" algn="l"/>
              </a:tabLst>
            </a:pPr>
            <a:r>
              <a:rPr lang="en-US" sz="2400"/>
              <a:t>Taxpayers making the Roth IRA election during their lifetime reduce their overall estate, thereby lowering the effect of higher estate tax rates.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4"/>
          <p:cNvSpPr>
            <a:spLocks noChangeAspect="1" noChangeArrowheads="1"/>
          </p:cNvSpPr>
          <p:nvPr/>
        </p:nvSpPr>
        <p:spPr bwMode="white">
          <a:xfrm>
            <a:off x="1752600" y="121920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nchor="ctr"/>
          <a:lstStyle/>
          <a:p>
            <a:pPr algn="ctr" defTabSz="820738"/>
            <a:br>
              <a:rPr lang="en-US" sz="4800" b="1"/>
            </a:br>
            <a:endParaRPr lang="en-US" sz="4400"/>
          </a:p>
        </p:txBody>
      </p:sp>
      <p:sp>
        <p:nvSpPr>
          <p:cNvPr id="147459" name="Title 1"/>
          <p:cNvSpPr>
            <a:spLocks noGrp="1"/>
          </p:cNvSpPr>
          <p:nvPr>
            <p:ph type="title"/>
          </p:nvPr>
        </p:nvSpPr>
        <p:spPr/>
        <p:txBody>
          <a:bodyPr/>
          <a:lstStyle/>
          <a:p>
            <a:pPr eaLnBrk="1" hangingPunct="1"/>
            <a:r>
              <a:rPr lang="en-US" dirty="0"/>
              <a:t>The “Basics” of Roth IRA Planning </a:t>
            </a:r>
            <a:br>
              <a:rPr lang="en-US" dirty="0"/>
            </a:br>
            <a:r>
              <a:rPr lang="en-US" sz="2800" i="1" dirty="0">
                <a:solidFill>
                  <a:srgbClr val="FF0000"/>
                </a:solidFill>
              </a:rPr>
              <a:t>Reasons Why to Convert to a Roth IRA</a:t>
            </a:r>
            <a:endParaRPr lang="en-US" sz="4800" i="1" dirty="0">
              <a:solidFill>
                <a:srgbClr val="FF0000"/>
              </a:solidFill>
            </a:endParaRPr>
          </a:p>
        </p:txBody>
      </p:sp>
      <p:sp>
        <p:nvSpPr>
          <p:cNvPr id="147460" name="Content Placeholder 3"/>
          <p:cNvSpPr>
            <a:spLocks noGrp="1"/>
          </p:cNvSpPr>
          <p:nvPr>
            <p:ph idx="1"/>
          </p:nvPr>
        </p:nvSpPr>
        <p:spPr/>
        <p:txBody>
          <a:bodyPr/>
          <a:lstStyle/>
          <a:p>
            <a:pPr marL="457200" indent="-457200">
              <a:buFont typeface="Arial" charset="0"/>
              <a:buAutoNum type="arabicParenR" startAt="7"/>
              <a:tabLst>
                <a:tab pos="682625" algn="l"/>
              </a:tabLst>
            </a:pPr>
            <a:r>
              <a:rPr lang="en-US" sz="2400" dirty="0"/>
              <a:t>Because federal tax brackets are more </a:t>
            </a:r>
            <a:r>
              <a:rPr lang="en-US" sz="2400"/>
              <a:t>favorable for married couples </a:t>
            </a:r>
            <a:r>
              <a:rPr lang="en-US" sz="2400" dirty="0"/>
              <a:t>filing joint returns than for single individuals, Roth IRA distributions won’t cause an increase in tax rates for the surviving spouse when one spouse is deceased because the distributions are tax-free.</a:t>
            </a:r>
          </a:p>
          <a:p>
            <a:pPr marL="457200" indent="-457200">
              <a:lnSpc>
                <a:spcPct val="150000"/>
              </a:lnSpc>
              <a:buFont typeface="Arial" charset="0"/>
              <a:buAutoNum type="arabicParenR" startAt="7"/>
              <a:tabLst>
                <a:tab pos="682625" algn="l"/>
              </a:tabLst>
            </a:pPr>
            <a:r>
              <a:rPr lang="en-US" sz="2400" dirty="0"/>
              <a:t>Post-death distributions to beneficiaries are tax- free.</a:t>
            </a:r>
          </a:p>
          <a:p>
            <a:pPr marL="457200" indent="-457200">
              <a:lnSpc>
                <a:spcPct val="150000"/>
              </a:lnSpc>
              <a:buFont typeface="Arial" charset="0"/>
              <a:buAutoNum type="arabicParenR" startAt="7"/>
              <a:tabLst>
                <a:tab pos="682625" algn="l"/>
              </a:tabLst>
            </a:pPr>
            <a:r>
              <a:rPr lang="en-US" sz="2400" dirty="0"/>
              <a:t>Tax rates are expected to increase in the near future.</a:t>
            </a:r>
          </a:p>
          <a:p>
            <a:pPr marL="457200" indent="-457200">
              <a:lnSpc>
                <a:spcPct val="150000"/>
              </a:lnSpc>
              <a:buFont typeface="Arial" charset="0"/>
              <a:buAutoNum type="arabicParenR" startAt="7"/>
              <a:tabLst>
                <a:tab pos="682625" algn="l"/>
              </a:tabLst>
            </a:pPr>
            <a:r>
              <a:rPr lang="en-US" sz="2400" dirty="0"/>
              <a:t> The new 3.8% Medicare surtax.</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4"/>
          <p:cNvSpPr>
            <a:spLocks noChangeAspect="1" noChangeArrowheads="1"/>
          </p:cNvSpPr>
          <p:nvPr/>
        </p:nvSpPr>
        <p:spPr bwMode="white">
          <a:xfrm>
            <a:off x="1752600" y="121920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nchor="ctr"/>
          <a:lstStyle/>
          <a:p>
            <a:pPr algn="ctr" defTabSz="820738"/>
            <a:br>
              <a:rPr lang="en-US" sz="4800" b="1"/>
            </a:br>
            <a:endParaRPr lang="en-US" sz="4400"/>
          </a:p>
        </p:txBody>
      </p:sp>
      <p:sp>
        <p:nvSpPr>
          <p:cNvPr id="148483" name="Title 1"/>
          <p:cNvSpPr>
            <a:spLocks noGrp="1"/>
          </p:cNvSpPr>
          <p:nvPr>
            <p:ph type="title"/>
          </p:nvPr>
        </p:nvSpPr>
        <p:spPr/>
        <p:txBody>
          <a:bodyPr/>
          <a:lstStyle/>
          <a:p>
            <a:pPr eaLnBrk="1" hangingPunct="1"/>
            <a:r>
              <a:rPr lang="en-US" sz="3600" dirty="0"/>
              <a:t>The “Basics” of Roth IRA Planning </a:t>
            </a:r>
            <a:br>
              <a:rPr lang="en-US" sz="3200" dirty="0"/>
            </a:br>
            <a:r>
              <a:rPr lang="en-US" sz="1800" i="1" dirty="0">
                <a:solidFill>
                  <a:srgbClr val="FF0000"/>
                </a:solidFill>
              </a:rPr>
              <a:t>Advantage of Paying Income Tax on a Roth IRA Conversion Before Incurring Estate Tax</a:t>
            </a:r>
            <a:endParaRPr lang="en-US" sz="3600" i="1" dirty="0">
              <a:solidFill>
                <a:srgbClr val="FF0000"/>
              </a:solidFill>
            </a:endParaRPr>
          </a:p>
        </p:txBody>
      </p:sp>
      <p:graphicFrame>
        <p:nvGraphicFramePr>
          <p:cNvPr id="148484" name="Object 4"/>
          <p:cNvGraphicFramePr>
            <a:graphicFrameLocks noChangeAspect="1"/>
          </p:cNvGraphicFramePr>
          <p:nvPr/>
        </p:nvGraphicFramePr>
        <p:xfrm>
          <a:off x="2209800" y="1818588"/>
          <a:ext cx="7772400" cy="3810000"/>
        </p:xfrm>
        <a:graphic>
          <a:graphicData uri="http://schemas.openxmlformats.org/presentationml/2006/ole">
            <mc:AlternateContent xmlns:mc="http://schemas.openxmlformats.org/markup-compatibility/2006">
              <mc:Choice xmlns:v="urn:schemas-microsoft-com:vml" Requires="v">
                <p:oleObj name="Worksheet" r:id="rId2" imgW="8915400" imgH="4619554" progId="Excel.Sheet.8">
                  <p:embed/>
                </p:oleObj>
              </mc:Choice>
              <mc:Fallback>
                <p:oleObj name="Worksheet" r:id="rId2" imgW="8915400" imgH="4619554" progId="Excel.Sheet.8">
                  <p:embed/>
                  <p:pic>
                    <p:nvPicPr>
                      <p:cNvPr id="148484" name="Object 4"/>
                      <p:cNvPicPr>
                        <a:picLocks noChangeAspect="1" noChangeArrowheads="1"/>
                      </p:cNvPicPr>
                      <p:nvPr/>
                    </p:nvPicPr>
                    <p:blipFill>
                      <a:blip r:embed="rId3"/>
                      <a:srcRect/>
                      <a:stretch>
                        <a:fillRect/>
                      </a:stretch>
                    </p:blipFill>
                    <p:spPr bwMode="auto">
                      <a:xfrm>
                        <a:off x="2209800" y="1818588"/>
                        <a:ext cx="7772400" cy="381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4"/>
          <p:cNvSpPr>
            <a:spLocks noChangeAspect="1" noChangeArrowheads="1"/>
          </p:cNvSpPr>
          <p:nvPr/>
        </p:nvSpPr>
        <p:spPr bwMode="white">
          <a:xfrm>
            <a:off x="1752600" y="121920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nchor="ctr"/>
          <a:lstStyle/>
          <a:p>
            <a:pPr algn="ctr" defTabSz="820738"/>
            <a:br>
              <a:rPr lang="en-US" sz="4800" b="1"/>
            </a:br>
            <a:endParaRPr lang="en-US" sz="4400"/>
          </a:p>
        </p:txBody>
      </p:sp>
      <p:sp>
        <p:nvSpPr>
          <p:cNvPr id="149507" name="Title 1"/>
          <p:cNvSpPr>
            <a:spLocks noGrp="1"/>
          </p:cNvSpPr>
          <p:nvPr>
            <p:ph type="title"/>
          </p:nvPr>
        </p:nvSpPr>
        <p:spPr/>
        <p:txBody>
          <a:bodyPr/>
          <a:lstStyle/>
          <a:p>
            <a:pPr eaLnBrk="1" hangingPunct="1"/>
            <a:r>
              <a:rPr lang="en-US" dirty="0"/>
              <a:t>The “Basics” of Roth IRA Planning </a:t>
            </a:r>
            <a:br>
              <a:rPr lang="en-US" dirty="0"/>
            </a:br>
            <a:r>
              <a:rPr lang="en-US" sz="2800" i="1" dirty="0">
                <a:solidFill>
                  <a:srgbClr val="FF0000"/>
                </a:solidFill>
              </a:rPr>
              <a:t>Roth IRA Conversion Timeline</a:t>
            </a:r>
            <a:endParaRPr lang="en-US" sz="4800" i="1" dirty="0">
              <a:solidFill>
                <a:srgbClr val="FF0000"/>
              </a:solidFill>
            </a:endParaRPr>
          </a:p>
        </p:txBody>
      </p:sp>
      <p:sp>
        <p:nvSpPr>
          <p:cNvPr id="149508" name="Line 2"/>
          <p:cNvSpPr>
            <a:spLocks noChangeShapeType="1"/>
          </p:cNvSpPr>
          <p:nvPr/>
        </p:nvSpPr>
        <p:spPr bwMode="auto">
          <a:xfrm>
            <a:off x="2104015" y="2871330"/>
            <a:ext cx="0" cy="762000"/>
          </a:xfrm>
          <a:prstGeom prst="line">
            <a:avLst/>
          </a:prstGeom>
          <a:ln w="63500">
            <a:headEnd/>
            <a:tailEnd/>
          </a:ln>
          <a:extLst>
            <a:ext uri="{909E8E84-426E-40DD-AFC4-6F175D3DCCD1}">
              <a14:hiddenFill xmlns:a14="http://schemas.microsoft.com/office/drawing/2010/main">
                <a:noFill/>
              </a14:hiddenFill>
            </a:ext>
          </a:extLst>
        </p:spPr>
        <p:style>
          <a:lnRef idx="3">
            <a:schemeClr val="dk1"/>
          </a:lnRef>
          <a:fillRef idx="0">
            <a:schemeClr val="dk1"/>
          </a:fillRef>
          <a:effectRef idx="2">
            <a:schemeClr val="dk1"/>
          </a:effectRef>
          <a:fontRef idx="minor">
            <a:schemeClr val="tx1"/>
          </a:fontRef>
        </p:style>
        <p:txBody>
          <a:bodyPr wrap="none" anchor="ctr"/>
          <a:lstStyle/>
          <a:p>
            <a:endParaRPr lang="en-US"/>
          </a:p>
        </p:txBody>
      </p:sp>
      <p:sp>
        <p:nvSpPr>
          <p:cNvPr id="149509" name="Line 3"/>
          <p:cNvSpPr>
            <a:spLocks noChangeShapeType="1"/>
          </p:cNvSpPr>
          <p:nvPr/>
        </p:nvSpPr>
        <p:spPr bwMode="auto">
          <a:xfrm flipV="1">
            <a:off x="4844862" y="3221924"/>
            <a:ext cx="2736081" cy="14287"/>
          </a:xfrm>
          <a:prstGeom prst="line">
            <a:avLst/>
          </a:prstGeom>
          <a:ln w="63500">
            <a:headEnd/>
            <a:tailEnd/>
          </a:ln>
          <a:extLst>
            <a:ext uri="{909E8E84-426E-40DD-AFC4-6F175D3DCCD1}">
              <a14:hiddenFill xmlns:a14="http://schemas.microsoft.com/office/drawing/2010/main">
                <a:noFill/>
              </a14:hiddenFill>
            </a:ext>
          </a:extLst>
        </p:spPr>
        <p:style>
          <a:lnRef idx="3">
            <a:schemeClr val="dk1"/>
          </a:lnRef>
          <a:fillRef idx="0">
            <a:schemeClr val="dk1"/>
          </a:fillRef>
          <a:effectRef idx="2">
            <a:schemeClr val="dk1"/>
          </a:effectRef>
          <a:fontRef idx="minor">
            <a:schemeClr val="tx1"/>
          </a:fontRef>
        </p:style>
        <p:txBody>
          <a:bodyPr wrap="none" anchor="ctr"/>
          <a:lstStyle/>
          <a:p>
            <a:endParaRPr lang="en-US"/>
          </a:p>
        </p:txBody>
      </p:sp>
      <p:sp>
        <p:nvSpPr>
          <p:cNvPr id="149510" name="Line 4"/>
          <p:cNvSpPr>
            <a:spLocks noChangeShapeType="1"/>
          </p:cNvSpPr>
          <p:nvPr/>
        </p:nvSpPr>
        <p:spPr bwMode="auto">
          <a:xfrm>
            <a:off x="4844861" y="2855210"/>
            <a:ext cx="0" cy="762000"/>
          </a:xfrm>
          <a:prstGeom prst="line">
            <a:avLst/>
          </a:prstGeom>
          <a:ln w="63500">
            <a:headEnd/>
            <a:tailEnd/>
          </a:ln>
          <a:extLst>
            <a:ext uri="{909E8E84-426E-40DD-AFC4-6F175D3DCCD1}">
              <a14:hiddenFill xmlns:a14="http://schemas.microsoft.com/office/drawing/2010/main">
                <a:noFill/>
              </a14:hiddenFill>
            </a:ext>
          </a:extLst>
        </p:spPr>
        <p:style>
          <a:lnRef idx="3">
            <a:schemeClr val="dk1"/>
          </a:lnRef>
          <a:fillRef idx="0">
            <a:schemeClr val="dk1"/>
          </a:fillRef>
          <a:effectRef idx="2">
            <a:schemeClr val="dk1"/>
          </a:effectRef>
          <a:fontRef idx="minor">
            <a:schemeClr val="tx1"/>
          </a:fontRef>
        </p:style>
        <p:txBody>
          <a:bodyPr wrap="none" anchor="ctr"/>
          <a:lstStyle/>
          <a:p>
            <a:endParaRPr lang="en-US"/>
          </a:p>
        </p:txBody>
      </p:sp>
      <p:sp>
        <p:nvSpPr>
          <p:cNvPr id="149511" name="Line 5"/>
          <p:cNvSpPr>
            <a:spLocks noChangeShapeType="1"/>
          </p:cNvSpPr>
          <p:nvPr/>
        </p:nvSpPr>
        <p:spPr bwMode="auto">
          <a:xfrm flipV="1">
            <a:off x="2090000" y="3698194"/>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9512" name="AutoShape 6"/>
          <p:cNvSpPr>
            <a:spLocks/>
          </p:cNvSpPr>
          <p:nvPr/>
        </p:nvSpPr>
        <p:spPr bwMode="auto">
          <a:xfrm rot="16200000" flipH="1">
            <a:off x="3301792" y="1126545"/>
            <a:ext cx="345814" cy="2730792"/>
          </a:xfrm>
          <a:prstGeom prst="leftBrace">
            <a:avLst>
              <a:gd name="adj1" fmla="val 74991"/>
              <a:gd name="adj2" fmla="val 48264"/>
            </a:avLst>
          </a:prstGeom>
          <a:ln w="28575">
            <a:solidFill>
              <a:srgbClr val="00B050"/>
            </a:solidFill>
            <a:headEnd/>
            <a:tailEnd/>
          </a:ln>
        </p:spPr>
        <p:style>
          <a:lnRef idx="1">
            <a:schemeClr val="accent3"/>
          </a:lnRef>
          <a:fillRef idx="0">
            <a:schemeClr val="accent3"/>
          </a:fillRef>
          <a:effectRef idx="0">
            <a:schemeClr val="accent3"/>
          </a:effectRef>
          <a:fontRef idx="minor">
            <a:schemeClr val="tx1"/>
          </a:fontRef>
        </p:style>
        <p:txBody>
          <a:bodyPr wrap="none" anchor="ctr"/>
          <a:lstStyle/>
          <a:p>
            <a:endParaRPr lang="en-US" dirty="0">
              <a:solidFill>
                <a:srgbClr val="00B050"/>
              </a:solidFill>
            </a:endParaRPr>
          </a:p>
        </p:txBody>
      </p:sp>
      <p:sp>
        <p:nvSpPr>
          <p:cNvPr id="149513" name="Text Box 7"/>
          <p:cNvSpPr txBox="1">
            <a:spLocks noChangeArrowheads="1"/>
          </p:cNvSpPr>
          <p:nvPr/>
        </p:nvSpPr>
        <p:spPr bwMode="auto">
          <a:xfrm>
            <a:off x="2826838" y="1828800"/>
            <a:ext cx="1219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400" b="1" dirty="0">
                <a:solidFill>
                  <a:srgbClr val="00B050"/>
                </a:solidFill>
              </a:rPr>
              <a:t>Conversion </a:t>
            </a:r>
          </a:p>
          <a:p>
            <a:pPr algn="ctr"/>
            <a:r>
              <a:rPr lang="en-US" sz="1400" b="1" dirty="0">
                <a:solidFill>
                  <a:srgbClr val="00B050"/>
                </a:solidFill>
              </a:rPr>
              <a:t>Period</a:t>
            </a:r>
          </a:p>
        </p:txBody>
      </p:sp>
      <p:sp>
        <p:nvSpPr>
          <p:cNvPr id="149516" name="Text Box 12"/>
          <p:cNvSpPr txBox="1">
            <a:spLocks noChangeArrowheads="1"/>
          </p:cNvSpPr>
          <p:nvPr/>
        </p:nvSpPr>
        <p:spPr bwMode="auto">
          <a:xfrm>
            <a:off x="3142636" y="2822103"/>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000" b="1" dirty="0"/>
              <a:t>2022</a:t>
            </a:r>
          </a:p>
        </p:txBody>
      </p:sp>
      <p:sp>
        <p:nvSpPr>
          <p:cNvPr id="149517" name="Text Box 13"/>
          <p:cNvSpPr txBox="1">
            <a:spLocks noChangeArrowheads="1"/>
          </p:cNvSpPr>
          <p:nvPr/>
        </p:nvSpPr>
        <p:spPr bwMode="auto">
          <a:xfrm>
            <a:off x="4156298" y="4053902"/>
            <a:ext cx="12192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200" b="1" dirty="0"/>
              <a:t>12/31/2022</a:t>
            </a:r>
            <a:r>
              <a:rPr lang="en-US" sz="1000" b="1" dirty="0"/>
              <a:t> </a:t>
            </a:r>
          </a:p>
          <a:p>
            <a:pPr algn="ctr"/>
            <a:r>
              <a:rPr lang="en-US" sz="1000" b="1" dirty="0"/>
              <a:t>Last day a 2022 conversion can take place</a:t>
            </a:r>
          </a:p>
        </p:txBody>
      </p:sp>
      <p:sp>
        <p:nvSpPr>
          <p:cNvPr id="149518" name="Line 14"/>
          <p:cNvSpPr>
            <a:spLocks noChangeShapeType="1"/>
          </p:cNvSpPr>
          <p:nvPr/>
        </p:nvSpPr>
        <p:spPr bwMode="auto">
          <a:xfrm flipV="1">
            <a:off x="4842098" y="3672902"/>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9519" name="Line 15"/>
          <p:cNvSpPr>
            <a:spLocks noChangeShapeType="1"/>
          </p:cNvSpPr>
          <p:nvPr/>
        </p:nvSpPr>
        <p:spPr bwMode="auto">
          <a:xfrm>
            <a:off x="6979666" y="2863473"/>
            <a:ext cx="0" cy="7620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9520" name="Line 16"/>
          <p:cNvSpPr>
            <a:spLocks noChangeShapeType="1"/>
          </p:cNvSpPr>
          <p:nvPr/>
        </p:nvSpPr>
        <p:spPr bwMode="auto">
          <a:xfrm flipV="1">
            <a:off x="5770786" y="3701673"/>
            <a:ext cx="0" cy="381000"/>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9521" name="Text Box 17"/>
          <p:cNvSpPr txBox="1">
            <a:spLocks noChangeArrowheads="1"/>
          </p:cNvSpPr>
          <p:nvPr/>
        </p:nvSpPr>
        <p:spPr bwMode="auto">
          <a:xfrm>
            <a:off x="5223099" y="4062036"/>
            <a:ext cx="112236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200" b="1" dirty="0">
                <a:solidFill>
                  <a:srgbClr val="0000FF"/>
                </a:solidFill>
              </a:rPr>
              <a:t>4/15/2023</a:t>
            </a:r>
            <a:r>
              <a:rPr lang="en-US" sz="1000" b="1" dirty="0">
                <a:solidFill>
                  <a:srgbClr val="0000FF"/>
                </a:solidFill>
              </a:rPr>
              <a:t>  Normal filing date for 2022 tax return</a:t>
            </a:r>
          </a:p>
        </p:txBody>
      </p:sp>
      <p:sp>
        <p:nvSpPr>
          <p:cNvPr id="149522" name="Text Box 19"/>
          <p:cNvSpPr txBox="1">
            <a:spLocks noChangeArrowheads="1"/>
          </p:cNvSpPr>
          <p:nvPr/>
        </p:nvSpPr>
        <p:spPr bwMode="auto">
          <a:xfrm>
            <a:off x="6342285" y="4068386"/>
            <a:ext cx="127476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200" b="1" dirty="0">
                <a:solidFill>
                  <a:srgbClr val="FF0000"/>
                </a:solidFill>
              </a:rPr>
              <a:t>10/15/2023</a:t>
            </a:r>
            <a:r>
              <a:rPr lang="en-US" sz="1000" b="1" dirty="0">
                <a:solidFill>
                  <a:srgbClr val="FF0000"/>
                </a:solidFill>
              </a:rPr>
              <a:t> </a:t>
            </a:r>
          </a:p>
          <a:p>
            <a:pPr algn="ctr"/>
            <a:r>
              <a:rPr lang="en-US" sz="1000" b="1" dirty="0">
                <a:solidFill>
                  <a:srgbClr val="FF0000"/>
                </a:solidFill>
              </a:rPr>
              <a:t>Latest filing date for 2022 tax return</a:t>
            </a:r>
          </a:p>
        </p:txBody>
      </p:sp>
      <p:sp>
        <p:nvSpPr>
          <p:cNvPr id="149523" name="Line 20"/>
          <p:cNvSpPr>
            <a:spLocks noChangeShapeType="1"/>
          </p:cNvSpPr>
          <p:nvPr/>
        </p:nvSpPr>
        <p:spPr bwMode="auto">
          <a:xfrm flipV="1">
            <a:off x="6979666" y="3701673"/>
            <a:ext cx="0" cy="3810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9524" name="Text Box 22"/>
          <p:cNvSpPr txBox="1">
            <a:spLocks noChangeArrowheads="1"/>
          </p:cNvSpPr>
          <p:nvPr/>
        </p:nvSpPr>
        <p:spPr bwMode="auto">
          <a:xfrm>
            <a:off x="5878735" y="2807912"/>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000" b="1" dirty="0"/>
              <a:t>2023</a:t>
            </a:r>
          </a:p>
        </p:txBody>
      </p:sp>
      <p:sp>
        <p:nvSpPr>
          <p:cNvPr id="149525" name="Line 18"/>
          <p:cNvSpPr>
            <a:spLocks noChangeShapeType="1"/>
          </p:cNvSpPr>
          <p:nvPr/>
        </p:nvSpPr>
        <p:spPr bwMode="auto">
          <a:xfrm>
            <a:off x="5770786" y="2863473"/>
            <a:ext cx="0" cy="76200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Text Box 13">
            <a:extLst>
              <a:ext uri="{FF2B5EF4-FFF2-40B4-BE49-F238E27FC236}">
                <a16:creationId xmlns:a16="http://schemas.microsoft.com/office/drawing/2014/main" id="{E50A41B7-73D4-1B37-BCA8-6ECEC6D3FBA4}"/>
              </a:ext>
            </a:extLst>
          </p:cNvPr>
          <p:cNvSpPr txBox="1">
            <a:spLocks noChangeArrowheads="1"/>
          </p:cNvSpPr>
          <p:nvPr/>
        </p:nvSpPr>
        <p:spPr bwMode="auto">
          <a:xfrm>
            <a:off x="1518501" y="4017281"/>
            <a:ext cx="12192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200" b="1" dirty="0"/>
              <a:t>12/31/2022</a:t>
            </a:r>
            <a:r>
              <a:rPr lang="en-US" sz="1000" b="1" dirty="0"/>
              <a:t> </a:t>
            </a:r>
          </a:p>
          <a:p>
            <a:pPr algn="ctr"/>
            <a:r>
              <a:rPr lang="en-US" sz="1000" b="1" dirty="0"/>
              <a:t>First day a 2022 conversion can take place</a:t>
            </a:r>
          </a:p>
        </p:txBody>
      </p:sp>
      <p:sp>
        <p:nvSpPr>
          <p:cNvPr id="37" name="Line 4">
            <a:extLst>
              <a:ext uri="{FF2B5EF4-FFF2-40B4-BE49-F238E27FC236}">
                <a16:creationId xmlns:a16="http://schemas.microsoft.com/office/drawing/2014/main" id="{613947E8-E7AE-FFF8-FB04-8F44E27DDEC4}"/>
              </a:ext>
            </a:extLst>
          </p:cNvPr>
          <p:cNvSpPr>
            <a:spLocks noChangeShapeType="1"/>
          </p:cNvSpPr>
          <p:nvPr/>
        </p:nvSpPr>
        <p:spPr bwMode="auto">
          <a:xfrm>
            <a:off x="7580064" y="2819943"/>
            <a:ext cx="0" cy="762000"/>
          </a:xfrm>
          <a:prstGeom prst="line">
            <a:avLst/>
          </a:prstGeom>
          <a:ln w="63500">
            <a:headEnd/>
            <a:tailEnd/>
          </a:ln>
          <a:extLst>
            <a:ext uri="{909E8E84-426E-40DD-AFC4-6F175D3DCCD1}">
              <a14:hiddenFill xmlns:a14="http://schemas.microsoft.com/office/drawing/2010/main">
                <a:noFill/>
              </a14:hiddenFill>
            </a:ext>
          </a:extLst>
        </p:spPr>
        <p:style>
          <a:lnRef idx="3">
            <a:schemeClr val="dk1"/>
          </a:lnRef>
          <a:fillRef idx="0">
            <a:schemeClr val="dk1"/>
          </a:fillRef>
          <a:effectRef idx="2">
            <a:schemeClr val="dk1"/>
          </a:effectRef>
          <a:fontRef idx="minor">
            <a:schemeClr val="tx1"/>
          </a:fontRef>
        </p:style>
        <p:txBody>
          <a:bodyPr wrap="none" anchor="ctr"/>
          <a:lstStyle/>
          <a:p>
            <a:endParaRPr lang="en-US"/>
          </a:p>
        </p:txBody>
      </p:sp>
      <p:sp>
        <p:nvSpPr>
          <p:cNvPr id="38" name="Line 4">
            <a:extLst>
              <a:ext uri="{FF2B5EF4-FFF2-40B4-BE49-F238E27FC236}">
                <a16:creationId xmlns:a16="http://schemas.microsoft.com/office/drawing/2014/main" id="{8E84D78E-FF51-0C06-0C6B-4288A11C2464}"/>
              </a:ext>
            </a:extLst>
          </p:cNvPr>
          <p:cNvSpPr>
            <a:spLocks noChangeShapeType="1"/>
          </p:cNvSpPr>
          <p:nvPr/>
        </p:nvSpPr>
        <p:spPr bwMode="auto">
          <a:xfrm>
            <a:off x="10333503" y="2837977"/>
            <a:ext cx="0" cy="762000"/>
          </a:xfrm>
          <a:prstGeom prst="line">
            <a:avLst/>
          </a:prstGeom>
          <a:ln w="63500">
            <a:headEnd/>
            <a:tailEnd/>
          </a:ln>
          <a:extLst>
            <a:ext uri="{909E8E84-426E-40DD-AFC4-6F175D3DCCD1}">
              <a14:hiddenFill xmlns:a14="http://schemas.microsoft.com/office/drawing/2010/main">
                <a:noFill/>
              </a14:hiddenFill>
            </a:ext>
          </a:extLst>
        </p:spPr>
        <p:style>
          <a:lnRef idx="3">
            <a:schemeClr val="dk1"/>
          </a:lnRef>
          <a:fillRef idx="0">
            <a:schemeClr val="dk1"/>
          </a:fillRef>
          <a:effectRef idx="2">
            <a:schemeClr val="dk1"/>
          </a:effectRef>
          <a:fontRef idx="minor">
            <a:schemeClr val="tx1"/>
          </a:fontRef>
        </p:style>
        <p:txBody>
          <a:bodyPr wrap="none" anchor="ctr"/>
          <a:lstStyle/>
          <a:p>
            <a:endParaRPr lang="en-US" dirty="0"/>
          </a:p>
        </p:txBody>
      </p:sp>
      <p:sp>
        <p:nvSpPr>
          <p:cNvPr id="41" name="Text Box 22">
            <a:extLst>
              <a:ext uri="{FF2B5EF4-FFF2-40B4-BE49-F238E27FC236}">
                <a16:creationId xmlns:a16="http://schemas.microsoft.com/office/drawing/2014/main" id="{B0ABB517-8AFD-D636-6F76-0EB1BA9F7AC1}"/>
              </a:ext>
            </a:extLst>
          </p:cNvPr>
          <p:cNvSpPr txBox="1">
            <a:spLocks noChangeArrowheads="1"/>
          </p:cNvSpPr>
          <p:nvPr/>
        </p:nvSpPr>
        <p:spPr bwMode="auto">
          <a:xfrm>
            <a:off x="8515099" y="2842169"/>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000" b="1" dirty="0"/>
              <a:t>2024</a:t>
            </a:r>
          </a:p>
        </p:txBody>
      </p:sp>
      <p:sp>
        <p:nvSpPr>
          <p:cNvPr id="42" name="Line 3">
            <a:extLst>
              <a:ext uri="{FF2B5EF4-FFF2-40B4-BE49-F238E27FC236}">
                <a16:creationId xmlns:a16="http://schemas.microsoft.com/office/drawing/2014/main" id="{5D8694DA-B206-8A91-00F7-3C4FC60DE4E1}"/>
              </a:ext>
            </a:extLst>
          </p:cNvPr>
          <p:cNvSpPr>
            <a:spLocks noChangeShapeType="1"/>
          </p:cNvSpPr>
          <p:nvPr/>
        </p:nvSpPr>
        <p:spPr bwMode="auto">
          <a:xfrm>
            <a:off x="7562781" y="3235949"/>
            <a:ext cx="2736081" cy="2357"/>
          </a:xfrm>
          <a:prstGeom prst="line">
            <a:avLst/>
          </a:prstGeom>
          <a:ln w="63500">
            <a:headEnd/>
            <a:tailEnd/>
          </a:ln>
          <a:extLst>
            <a:ext uri="{909E8E84-426E-40DD-AFC4-6F175D3DCCD1}">
              <a14:hiddenFill xmlns:a14="http://schemas.microsoft.com/office/drawing/2010/main">
                <a:noFill/>
              </a14:hiddenFill>
            </a:ext>
          </a:extLst>
        </p:spPr>
        <p:style>
          <a:lnRef idx="3">
            <a:schemeClr val="dk1"/>
          </a:lnRef>
          <a:fillRef idx="0">
            <a:schemeClr val="dk1"/>
          </a:fillRef>
          <a:effectRef idx="2">
            <a:schemeClr val="dk1"/>
          </a:effectRef>
          <a:fontRef idx="minor">
            <a:schemeClr val="tx1"/>
          </a:fontRef>
        </p:style>
        <p:txBody>
          <a:bodyPr wrap="none" anchor="ctr"/>
          <a:lstStyle/>
          <a:p>
            <a:endParaRPr lang="en-US"/>
          </a:p>
        </p:txBody>
      </p:sp>
      <p:sp>
        <p:nvSpPr>
          <p:cNvPr id="44" name="Line 3">
            <a:extLst>
              <a:ext uri="{FF2B5EF4-FFF2-40B4-BE49-F238E27FC236}">
                <a16:creationId xmlns:a16="http://schemas.microsoft.com/office/drawing/2014/main" id="{2F295033-3465-8B27-A2C0-77ED5D13F52C}"/>
              </a:ext>
            </a:extLst>
          </p:cNvPr>
          <p:cNvSpPr>
            <a:spLocks noChangeShapeType="1"/>
          </p:cNvSpPr>
          <p:nvPr/>
        </p:nvSpPr>
        <p:spPr bwMode="auto">
          <a:xfrm flipV="1">
            <a:off x="2104016" y="3238044"/>
            <a:ext cx="2736081" cy="14287"/>
          </a:xfrm>
          <a:prstGeom prst="line">
            <a:avLst/>
          </a:prstGeom>
          <a:ln w="63500">
            <a:headEnd/>
            <a:tailEnd/>
          </a:ln>
          <a:extLst>
            <a:ext uri="{909E8E84-426E-40DD-AFC4-6F175D3DCCD1}">
              <a14:hiddenFill xmlns:a14="http://schemas.microsoft.com/office/drawing/2010/main">
                <a:noFill/>
              </a14:hiddenFill>
            </a:ext>
          </a:extLst>
        </p:spPr>
        <p:style>
          <a:lnRef idx="3">
            <a:schemeClr val="dk1"/>
          </a:lnRef>
          <a:fillRef idx="0">
            <a:schemeClr val="dk1"/>
          </a:fillRef>
          <a:effectRef idx="2">
            <a:schemeClr val="dk1"/>
          </a:effectRef>
          <a:fontRef idx="minor">
            <a:schemeClr val="tx1"/>
          </a:fontRef>
        </p:style>
        <p:txBody>
          <a:bodyPr wrap="none" anchor="ctr"/>
          <a:lstStyle/>
          <a:p>
            <a:endParaRPr lang="en-US"/>
          </a:p>
        </p:txBody>
      </p:sp>
      <p:sp>
        <p:nvSpPr>
          <p:cNvPr id="45" name="Line 18">
            <a:extLst>
              <a:ext uri="{FF2B5EF4-FFF2-40B4-BE49-F238E27FC236}">
                <a16:creationId xmlns:a16="http://schemas.microsoft.com/office/drawing/2014/main" id="{62DEE343-F59C-D2ED-9A45-E0F2F6EC5381}"/>
              </a:ext>
            </a:extLst>
          </p:cNvPr>
          <p:cNvSpPr>
            <a:spLocks noChangeShapeType="1"/>
          </p:cNvSpPr>
          <p:nvPr/>
        </p:nvSpPr>
        <p:spPr bwMode="auto">
          <a:xfrm>
            <a:off x="2800132" y="2842168"/>
            <a:ext cx="0" cy="76200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 name="AutoShape 6">
            <a:extLst>
              <a:ext uri="{FF2B5EF4-FFF2-40B4-BE49-F238E27FC236}">
                <a16:creationId xmlns:a16="http://schemas.microsoft.com/office/drawing/2014/main" id="{E367529C-9D03-741D-0A55-D824A89BF527}"/>
              </a:ext>
            </a:extLst>
          </p:cNvPr>
          <p:cNvSpPr>
            <a:spLocks/>
          </p:cNvSpPr>
          <p:nvPr/>
        </p:nvSpPr>
        <p:spPr bwMode="auto">
          <a:xfrm rot="5400000" flipH="1">
            <a:off x="3778500" y="4050830"/>
            <a:ext cx="272332" cy="2229068"/>
          </a:xfrm>
          <a:prstGeom prst="leftBrace">
            <a:avLst>
              <a:gd name="adj1" fmla="val 74991"/>
              <a:gd name="adj2" fmla="val 48264"/>
            </a:avLst>
          </a:prstGeom>
          <a:ln w="12700">
            <a:solidFill>
              <a:srgbClr val="7030A0"/>
            </a:solidFill>
            <a:headEnd/>
            <a:tailEnd/>
          </a:ln>
        </p:spPr>
        <p:style>
          <a:lnRef idx="1">
            <a:schemeClr val="accent3"/>
          </a:lnRef>
          <a:fillRef idx="0">
            <a:schemeClr val="accent3"/>
          </a:fillRef>
          <a:effectRef idx="0">
            <a:schemeClr val="accent3"/>
          </a:effectRef>
          <a:fontRef idx="minor">
            <a:schemeClr val="tx1"/>
          </a:fontRef>
        </p:style>
        <p:txBody>
          <a:bodyPr wrap="none" anchor="ctr"/>
          <a:lstStyle/>
          <a:p>
            <a:endParaRPr lang="en-US" dirty="0">
              <a:solidFill>
                <a:srgbClr val="00B050"/>
              </a:solidFill>
            </a:endParaRPr>
          </a:p>
        </p:txBody>
      </p:sp>
      <p:sp>
        <p:nvSpPr>
          <p:cNvPr id="48" name="Text Box 7">
            <a:extLst>
              <a:ext uri="{FF2B5EF4-FFF2-40B4-BE49-F238E27FC236}">
                <a16:creationId xmlns:a16="http://schemas.microsoft.com/office/drawing/2014/main" id="{6398F8E8-7537-D787-57E2-B37256364C76}"/>
              </a:ext>
            </a:extLst>
          </p:cNvPr>
          <p:cNvSpPr txBox="1">
            <a:spLocks noChangeArrowheads="1"/>
          </p:cNvSpPr>
          <p:nvPr/>
        </p:nvSpPr>
        <p:spPr bwMode="auto">
          <a:xfrm>
            <a:off x="2809559" y="5332954"/>
            <a:ext cx="22228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050" dirty="0">
                <a:solidFill>
                  <a:schemeClr val="accent4"/>
                </a:solidFill>
              </a:rPr>
              <a:t>Increased quarterly estimates </a:t>
            </a:r>
          </a:p>
          <a:p>
            <a:pPr algn="ctr"/>
            <a:r>
              <a:rPr lang="en-US" sz="1050" dirty="0">
                <a:solidFill>
                  <a:schemeClr val="accent4"/>
                </a:solidFill>
              </a:rPr>
              <a:t>for conversion 2022 tax</a:t>
            </a:r>
          </a:p>
        </p:txBody>
      </p:sp>
      <p:sp>
        <p:nvSpPr>
          <p:cNvPr id="50" name="AutoShape 6">
            <a:extLst>
              <a:ext uri="{FF2B5EF4-FFF2-40B4-BE49-F238E27FC236}">
                <a16:creationId xmlns:a16="http://schemas.microsoft.com/office/drawing/2014/main" id="{2B31F99B-A905-8189-5DA7-3B2642B22415}"/>
              </a:ext>
            </a:extLst>
          </p:cNvPr>
          <p:cNvSpPr>
            <a:spLocks/>
          </p:cNvSpPr>
          <p:nvPr/>
        </p:nvSpPr>
        <p:spPr bwMode="auto">
          <a:xfrm rot="5400000" flipH="1">
            <a:off x="6635426" y="4156520"/>
            <a:ext cx="272332" cy="2001615"/>
          </a:xfrm>
          <a:prstGeom prst="leftBrace">
            <a:avLst>
              <a:gd name="adj1" fmla="val 74991"/>
              <a:gd name="adj2" fmla="val 48264"/>
            </a:avLst>
          </a:prstGeom>
          <a:ln w="12700">
            <a:solidFill>
              <a:srgbClr val="7030A0"/>
            </a:solidFill>
            <a:headEnd/>
            <a:tailEnd/>
          </a:ln>
        </p:spPr>
        <p:style>
          <a:lnRef idx="1">
            <a:schemeClr val="accent3"/>
          </a:lnRef>
          <a:fillRef idx="0">
            <a:schemeClr val="accent3"/>
          </a:fillRef>
          <a:effectRef idx="0">
            <a:schemeClr val="accent3"/>
          </a:effectRef>
          <a:fontRef idx="minor">
            <a:schemeClr val="tx1"/>
          </a:fontRef>
        </p:style>
        <p:txBody>
          <a:bodyPr wrap="none" anchor="ctr"/>
          <a:lstStyle/>
          <a:p>
            <a:endParaRPr lang="en-US" dirty="0">
              <a:solidFill>
                <a:srgbClr val="00B050"/>
              </a:solidFill>
            </a:endParaRPr>
          </a:p>
        </p:txBody>
      </p:sp>
      <p:sp>
        <p:nvSpPr>
          <p:cNvPr id="51" name="Text Box 7">
            <a:extLst>
              <a:ext uri="{FF2B5EF4-FFF2-40B4-BE49-F238E27FC236}">
                <a16:creationId xmlns:a16="http://schemas.microsoft.com/office/drawing/2014/main" id="{7E0B49AE-73C6-FDA3-38F2-BA9E54A099A1}"/>
              </a:ext>
            </a:extLst>
          </p:cNvPr>
          <p:cNvSpPr txBox="1">
            <a:spLocks noChangeArrowheads="1"/>
          </p:cNvSpPr>
          <p:nvPr/>
        </p:nvSpPr>
        <p:spPr bwMode="auto">
          <a:xfrm>
            <a:off x="5681714" y="5364799"/>
            <a:ext cx="2222842"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050" dirty="0">
                <a:solidFill>
                  <a:schemeClr val="accent4"/>
                </a:solidFill>
              </a:rPr>
              <a:t>Increased quarterly estimates </a:t>
            </a:r>
          </a:p>
          <a:p>
            <a:pPr algn="ctr"/>
            <a:r>
              <a:rPr lang="en-US" sz="1050" dirty="0">
                <a:solidFill>
                  <a:schemeClr val="accent4"/>
                </a:solidFill>
              </a:rPr>
              <a:t>to avoid a 2023 </a:t>
            </a:r>
          </a:p>
          <a:p>
            <a:pPr algn="ctr"/>
            <a:r>
              <a:rPr lang="en-US" sz="1050" dirty="0">
                <a:solidFill>
                  <a:schemeClr val="accent4"/>
                </a:solidFill>
              </a:rPr>
              <a:t>underpayment penalty</a:t>
            </a:r>
          </a:p>
        </p:txBody>
      </p:sp>
      <p:sp>
        <p:nvSpPr>
          <p:cNvPr id="52" name="Line 18">
            <a:extLst>
              <a:ext uri="{FF2B5EF4-FFF2-40B4-BE49-F238E27FC236}">
                <a16:creationId xmlns:a16="http://schemas.microsoft.com/office/drawing/2014/main" id="{37D8DAED-0ED7-4A53-256F-4C8EF8FEB823}"/>
              </a:ext>
            </a:extLst>
          </p:cNvPr>
          <p:cNvSpPr>
            <a:spLocks noChangeShapeType="1"/>
          </p:cNvSpPr>
          <p:nvPr/>
        </p:nvSpPr>
        <p:spPr bwMode="auto">
          <a:xfrm>
            <a:off x="8458200" y="2819943"/>
            <a:ext cx="0" cy="76200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16">
            <a:extLst>
              <a:ext uri="{FF2B5EF4-FFF2-40B4-BE49-F238E27FC236}">
                <a16:creationId xmlns:a16="http://schemas.microsoft.com/office/drawing/2014/main" id="{50AF36BA-F018-4078-DBDA-1F1D5DCB25EE}"/>
              </a:ext>
            </a:extLst>
          </p:cNvPr>
          <p:cNvSpPr>
            <a:spLocks noChangeShapeType="1"/>
          </p:cNvSpPr>
          <p:nvPr/>
        </p:nvSpPr>
        <p:spPr bwMode="auto">
          <a:xfrm flipH="1" flipV="1">
            <a:off x="8515099" y="3654310"/>
            <a:ext cx="857499" cy="1284740"/>
          </a:xfrm>
          <a:prstGeom prst="line">
            <a:avLst/>
          </a:prstGeom>
          <a:ln>
            <a:headEnd/>
            <a:tailEnd type="triangle" w="med" len="me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wrap="none" anchor="ctr"/>
          <a:lstStyle/>
          <a:p>
            <a:endParaRPr lang="en-US"/>
          </a:p>
        </p:txBody>
      </p:sp>
      <p:sp>
        <p:nvSpPr>
          <p:cNvPr id="54" name="Text Box 7">
            <a:extLst>
              <a:ext uri="{FF2B5EF4-FFF2-40B4-BE49-F238E27FC236}">
                <a16:creationId xmlns:a16="http://schemas.microsoft.com/office/drawing/2014/main" id="{528402A4-E9A5-500E-0AAF-9194FEC7C875}"/>
              </a:ext>
            </a:extLst>
          </p:cNvPr>
          <p:cNvSpPr txBox="1">
            <a:spLocks noChangeArrowheads="1"/>
          </p:cNvSpPr>
          <p:nvPr/>
        </p:nvSpPr>
        <p:spPr bwMode="auto">
          <a:xfrm>
            <a:off x="8318078" y="5032653"/>
            <a:ext cx="2222842"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050" dirty="0">
                <a:solidFill>
                  <a:schemeClr val="accent4"/>
                </a:solidFill>
              </a:rPr>
              <a:t>Potential refund due to 2023 overpayment</a:t>
            </a:r>
          </a:p>
        </p:txBody>
      </p:sp>
      <p:sp>
        <p:nvSpPr>
          <p:cNvPr id="55" name="Line 15">
            <a:extLst>
              <a:ext uri="{FF2B5EF4-FFF2-40B4-BE49-F238E27FC236}">
                <a16:creationId xmlns:a16="http://schemas.microsoft.com/office/drawing/2014/main" id="{4EA8FE32-4DD7-C6EF-1760-9E7165EDD120}"/>
              </a:ext>
            </a:extLst>
          </p:cNvPr>
          <p:cNvSpPr>
            <a:spLocks noChangeShapeType="1"/>
          </p:cNvSpPr>
          <p:nvPr/>
        </p:nvSpPr>
        <p:spPr bwMode="auto">
          <a:xfrm flipH="1">
            <a:off x="5029200" y="2973294"/>
            <a:ext cx="0" cy="547311"/>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wrap="none" anchor="ctr"/>
          <a:lstStyle/>
          <a:p>
            <a:endParaRPr lang="en-US"/>
          </a:p>
        </p:txBody>
      </p:sp>
      <p:sp>
        <p:nvSpPr>
          <p:cNvPr id="56" name="Line 15">
            <a:extLst>
              <a:ext uri="{FF2B5EF4-FFF2-40B4-BE49-F238E27FC236}">
                <a16:creationId xmlns:a16="http://schemas.microsoft.com/office/drawing/2014/main" id="{55553DC8-4319-77B1-25A3-1DC3F872237B}"/>
              </a:ext>
            </a:extLst>
          </p:cNvPr>
          <p:cNvSpPr>
            <a:spLocks noChangeShapeType="1"/>
          </p:cNvSpPr>
          <p:nvPr/>
        </p:nvSpPr>
        <p:spPr bwMode="auto">
          <a:xfrm flipH="1">
            <a:off x="7772400" y="2927814"/>
            <a:ext cx="0" cy="547311"/>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wrap="none" anchor="ctr"/>
          <a:lstStyle/>
          <a:p>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4"/>
          <p:cNvSpPr>
            <a:spLocks noChangeAspect="1" noChangeArrowheads="1"/>
          </p:cNvSpPr>
          <p:nvPr/>
        </p:nvSpPr>
        <p:spPr bwMode="white">
          <a:xfrm>
            <a:off x="1752600" y="121920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nchor="ctr"/>
          <a:lstStyle/>
          <a:p>
            <a:pPr algn="ctr" defTabSz="820738"/>
            <a:br>
              <a:rPr lang="en-US" sz="4800" b="1"/>
            </a:br>
            <a:endParaRPr lang="en-US" sz="4400"/>
          </a:p>
        </p:txBody>
      </p:sp>
      <p:sp>
        <p:nvSpPr>
          <p:cNvPr id="150531" name="Title 1"/>
          <p:cNvSpPr>
            <a:spLocks noGrp="1"/>
          </p:cNvSpPr>
          <p:nvPr>
            <p:ph type="title"/>
          </p:nvPr>
        </p:nvSpPr>
        <p:spPr/>
        <p:txBody>
          <a:bodyPr/>
          <a:lstStyle/>
          <a:p>
            <a:pPr eaLnBrk="1" hangingPunct="1"/>
            <a:r>
              <a:rPr lang="en-US" dirty="0"/>
              <a:t>The “Basics” of Roth IRA Planning </a:t>
            </a:r>
            <a:br>
              <a:rPr lang="en-US" sz="3200" dirty="0"/>
            </a:br>
            <a:r>
              <a:rPr lang="en-US" sz="2800" i="1" dirty="0">
                <a:solidFill>
                  <a:srgbClr val="FF0000"/>
                </a:solidFill>
              </a:rPr>
              <a:t>In Plan Conversions to Roth 401(k)</a:t>
            </a:r>
            <a:endParaRPr lang="en-US" sz="4800" i="1" dirty="0">
              <a:solidFill>
                <a:srgbClr val="FF0000"/>
              </a:solidFill>
            </a:endParaRPr>
          </a:p>
        </p:txBody>
      </p:sp>
      <p:sp>
        <p:nvSpPr>
          <p:cNvPr id="150532" name="Content Placeholder 3"/>
          <p:cNvSpPr>
            <a:spLocks noGrp="1"/>
          </p:cNvSpPr>
          <p:nvPr>
            <p:ph idx="1"/>
          </p:nvPr>
        </p:nvSpPr>
        <p:spPr/>
        <p:txBody>
          <a:bodyPr/>
          <a:lstStyle/>
          <a:p>
            <a:pPr marL="285750" indent="-285750"/>
            <a:r>
              <a:rPr lang="en-US" sz="2400"/>
              <a:t>The Small Business Jobs and Credit Act of 2010 allows the conversion of 401(k), 403(b) and governmental 457(b) plans to Roth accounts. </a:t>
            </a:r>
          </a:p>
          <a:p>
            <a:pPr marL="285750" indent="-285750"/>
            <a:endParaRPr lang="en-US" sz="2400"/>
          </a:p>
          <a:p>
            <a:pPr marL="285750" indent="-285750"/>
            <a:r>
              <a:rPr lang="en-US" sz="2400"/>
              <a:t>The rollover from the qualified plan to the Roth account may be accomplished by a direct rollover or by a distribution of funds to the individual who then rolls over the funds into his or her designated Roth account in the plan within 60 days.</a:t>
            </a:r>
          </a:p>
          <a:p>
            <a:pPr marL="285750" indent="-285750"/>
            <a:endParaRPr lang="en-US" sz="2400"/>
          </a:p>
          <a:p>
            <a:pPr marL="285750" indent="-285750"/>
            <a:r>
              <a:rPr lang="en-US" sz="2400"/>
              <a:t>Notice 2010-84 - guidance relating to rollovers from 401(k) and 403(b) plans to designated Roth accounts within the same plan</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4"/>
          <p:cNvSpPr>
            <a:spLocks noChangeAspect="1" noChangeArrowheads="1"/>
          </p:cNvSpPr>
          <p:nvPr/>
        </p:nvSpPr>
        <p:spPr bwMode="white">
          <a:xfrm>
            <a:off x="1752600" y="121920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nchor="ctr"/>
          <a:lstStyle/>
          <a:p>
            <a:pPr algn="ctr" defTabSz="820738"/>
            <a:br>
              <a:rPr lang="en-US" sz="4800" b="1"/>
            </a:br>
            <a:endParaRPr lang="en-US" sz="4400"/>
          </a:p>
        </p:txBody>
      </p:sp>
      <p:sp>
        <p:nvSpPr>
          <p:cNvPr id="151555" name="Title 1"/>
          <p:cNvSpPr>
            <a:spLocks noGrp="1"/>
          </p:cNvSpPr>
          <p:nvPr>
            <p:ph type="title"/>
          </p:nvPr>
        </p:nvSpPr>
        <p:spPr/>
        <p:txBody>
          <a:bodyPr/>
          <a:lstStyle/>
          <a:p>
            <a:pPr eaLnBrk="1" hangingPunct="1"/>
            <a:r>
              <a:rPr lang="en-US" dirty="0"/>
              <a:t>The “Basics” of Roth IRA Planning </a:t>
            </a:r>
            <a:br>
              <a:rPr lang="en-US" sz="3200" dirty="0"/>
            </a:br>
            <a:r>
              <a:rPr lang="en-US" sz="2800" i="1" dirty="0">
                <a:solidFill>
                  <a:srgbClr val="FF0000"/>
                </a:solidFill>
              </a:rPr>
              <a:t>In Plan Conversions to Roth 401(k)</a:t>
            </a:r>
            <a:endParaRPr lang="en-US" sz="4800" i="1" dirty="0">
              <a:solidFill>
                <a:srgbClr val="FF0000"/>
              </a:solidFill>
            </a:endParaRPr>
          </a:p>
        </p:txBody>
      </p:sp>
      <p:sp>
        <p:nvSpPr>
          <p:cNvPr id="151556" name="Content Placeholder 3"/>
          <p:cNvSpPr>
            <a:spLocks noGrp="1"/>
          </p:cNvSpPr>
          <p:nvPr>
            <p:ph idx="1"/>
          </p:nvPr>
        </p:nvSpPr>
        <p:spPr/>
        <p:txBody>
          <a:bodyPr/>
          <a:lstStyle/>
          <a:p>
            <a:pPr marL="285750" indent="-285750"/>
            <a:r>
              <a:rPr lang="en-US" sz="1400"/>
              <a:t>Any vested amount held in a plan account for a plan participant (other than an amount held in a designated Roth account) is eligible for an in-plan Roth rollover to a designated Roth account in the same plan. However:</a:t>
            </a:r>
          </a:p>
          <a:p>
            <a:pPr lvl="1" eaLnBrk="1" hangingPunct="1">
              <a:buFont typeface="Arial" charset="0"/>
              <a:buChar char="•"/>
            </a:pPr>
            <a:r>
              <a:rPr lang="en-US" sz="1400"/>
              <a:t>An amount is not eligible for an in-plan Roth rollover unless it satisfies the rules for distribution under the Code and is an eligible rollover distribution as defined in § 402(c)(4). Thus, in the case of a § 401(k) plan participant who has not had a severance from employment, an in-plan Roth rollover from the participant's pre-tax elective deferral account is permitted to be made only if the participant has reached age 59 ½, has died or become disabled, or receives a qualified reservist distribution. As an example, if the client is age 48 and fully vested, he can only convert the employer match. If a taxpayer is separated from service, an in-plan rollover would be allowed regardless of age. </a:t>
            </a:r>
          </a:p>
          <a:p>
            <a:pPr marL="285750" indent="-285750"/>
            <a:r>
              <a:rPr lang="en-US" sz="1400"/>
              <a:t>An amount is eligible for an in-plan Roth rollover only if the plan provides for such rollovers (taking into account the allowance for retroactive amendments for this purpose). </a:t>
            </a:r>
          </a:p>
        </p:txBody>
      </p:sp>
      <p:graphicFrame>
        <p:nvGraphicFramePr>
          <p:cNvPr id="5" name="Table 4"/>
          <p:cNvGraphicFramePr>
            <a:graphicFrameLocks noGrp="1"/>
          </p:cNvGraphicFramePr>
          <p:nvPr/>
        </p:nvGraphicFramePr>
        <p:xfrm>
          <a:off x="2971801" y="4648201"/>
          <a:ext cx="5622925" cy="1463675"/>
        </p:xfrm>
        <a:graphic>
          <a:graphicData uri="http://schemas.openxmlformats.org/drawingml/2006/table">
            <a:tbl>
              <a:tblPr firstRow="1" firstCol="1" bandRow="1">
                <a:tableStyleId>{5C22544A-7EE6-4342-B048-85BDC9FD1C3A}</a:tableStyleId>
              </a:tblPr>
              <a:tblGrid>
                <a:gridCol w="1851451">
                  <a:extLst>
                    <a:ext uri="{9D8B030D-6E8A-4147-A177-3AD203B41FA5}">
                      <a16:colId xmlns:a16="http://schemas.microsoft.com/office/drawing/2014/main" val="20000"/>
                    </a:ext>
                  </a:extLst>
                </a:gridCol>
                <a:gridCol w="1894626">
                  <a:extLst>
                    <a:ext uri="{9D8B030D-6E8A-4147-A177-3AD203B41FA5}">
                      <a16:colId xmlns:a16="http://schemas.microsoft.com/office/drawing/2014/main" val="20001"/>
                    </a:ext>
                  </a:extLst>
                </a:gridCol>
                <a:gridCol w="1876848">
                  <a:extLst>
                    <a:ext uri="{9D8B030D-6E8A-4147-A177-3AD203B41FA5}">
                      <a16:colId xmlns:a16="http://schemas.microsoft.com/office/drawing/2014/main" val="20002"/>
                    </a:ext>
                  </a:extLst>
                </a:gridCol>
              </a:tblGrid>
              <a:tr h="365919">
                <a:tc>
                  <a:txBody>
                    <a:bodyPr/>
                    <a:lstStyle/>
                    <a:p>
                      <a:pPr marL="0" marR="0">
                        <a:spcBef>
                          <a:spcPts val="0"/>
                        </a:spcBef>
                        <a:spcAft>
                          <a:spcPts val="0"/>
                        </a:spcAft>
                      </a:pPr>
                      <a:r>
                        <a:rPr lang="en-US" sz="1200" dirty="0">
                          <a:effectLst/>
                        </a:rPr>
                        <a:t>Status</a:t>
                      </a:r>
                      <a:endParaRPr lang="en-US" sz="1100" dirty="0">
                        <a:effectLst/>
                        <a:latin typeface="Calibri"/>
                        <a:ea typeface="Calibri"/>
                        <a:cs typeface="Times New Roman"/>
                      </a:endParaRPr>
                    </a:p>
                  </a:txBody>
                  <a:tcPr marL="68572" marR="68572" marT="0" marB="0"/>
                </a:tc>
                <a:tc>
                  <a:txBody>
                    <a:bodyPr/>
                    <a:lstStyle/>
                    <a:p>
                      <a:pPr marL="0" marR="0">
                        <a:spcBef>
                          <a:spcPts val="0"/>
                        </a:spcBef>
                        <a:spcAft>
                          <a:spcPts val="0"/>
                        </a:spcAft>
                      </a:pPr>
                      <a:r>
                        <a:rPr lang="en-US" sz="1200">
                          <a:effectLst/>
                        </a:rPr>
                        <a:t>Participant Contribution Eligible</a:t>
                      </a:r>
                      <a:endParaRPr lang="en-US" sz="1100">
                        <a:effectLst/>
                        <a:latin typeface="Calibri"/>
                        <a:ea typeface="Calibri"/>
                        <a:cs typeface="Times New Roman"/>
                      </a:endParaRPr>
                    </a:p>
                  </a:txBody>
                  <a:tcPr marL="68572" marR="68572" marT="0" marB="0"/>
                </a:tc>
                <a:tc>
                  <a:txBody>
                    <a:bodyPr/>
                    <a:lstStyle/>
                    <a:p>
                      <a:pPr marL="0" marR="0">
                        <a:spcBef>
                          <a:spcPts val="0"/>
                        </a:spcBef>
                        <a:spcAft>
                          <a:spcPts val="0"/>
                        </a:spcAft>
                      </a:pPr>
                      <a:r>
                        <a:rPr lang="en-US" sz="1200">
                          <a:effectLst/>
                        </a:rPr>
                        <a:t>Employer Match Eligible</a:t>
                      </a:r>
                      <a:endParaRPr lang="en-US" sz="1100">
                        <a:effectLst/>
                        <a:latin typeface="Calibri"/>
                        <a:ea typeface="Calibri"/>
                        <a:cs typeface="Times New Roman"/>
                      </a:endParaRPr>
                    </a:p>
                  </a:txBody>
                  <a:tcPr marL="68572" marR="68572" marT="0" marB="0"/>
                </a:tc>
                <a:extLst>
                  <a:ext uri="{0D108BD9-81ED-4DB2-BD59-A6C34878D82A}">
                    <a16:rowId xmlns:a16="http://schemas.microsoft.com/office/drawing/2014/main" val="10000"/>
                  </a:ext>
                </a:extLst>
              </a:tr>
              <a:tr h="182959">
                <a:tc>
                  <a:txBody>
                    <a:bodyPr/>
                    <a:lstStyle/>
                    <a:p>
                      <a:pPr marL="0" marR="0">
                        <a:spcBef>
                          <a:spcPts val="0"/>
                        </a:spcBef>
                        <a:spcAft>
                          <a:spcPts val="0"/>
                        </a:spcAft>
                      </a:pPr>
                      <a:r>
                        <a:rPr lang="en-US" sz="1200">
                          <a:effectLst/>
                        </a:rPr>
                        <a:t>Active-Under 59 ½</a:t>
                      </a:r>
                      <a:endParaRPr lang="en-US" sz="1100">
                        <a:effectLst/>
                        <a:latin typeface="Calibri"/>
                        <a:ea typeface="Calibri"/>
                        <a:cs typeface="Times New Roman"/>
                      </a:endParaRPr>
                    </a:p>
                  </a:txBody>
                  <a:tcPr marL="68572" marR="68572" marT="0" marB="0"/>
                </a:tc>
                <a:tc>
                  <a:txBody>
                    <a:bodyPr/>
                    <a:lstStyle/>
                    <a:p>
                      <a:pPr marL="0" marR="0">
                        <a:spcBef>
                          <a:spcPts val="0"/>
                        </a:spcBef>
                        <a:spcAft>
                          <a:spcPts val="0"/>
                        </a:spcAft>
                      </a:pPr>
                      <a:r>
                        <a:rPr lang="en-US" sz="1200">
                          <a:effectLst/>
                        </a:rPr>
                        <a:t>No</a:t>
                      </a:r>
                      <a:endParaRPr lang="en-US" sz="1100">
                        <a:effectLst/>
                        <a:latin typeface="Calibri"/>
                        <a:ea typeface="Calibri"/>
                        <a:cs typeface="Times New Roman"/>
                      </a:endParaRPr>
                    </a:p>
                  </a:txBody>
                  <a:tcPr marL="68572" marR="68572" marT="0" marB="0"/>
                </a:tc>
                <a:tc>
                  <a:txBody>
                    <a:bodyPr/>
                    <a:lstStyle/>
                    <a:p>
                      <a:pPr marL="0" marR="0">
                        <a:spcBef>
                          <a:spcPts val="0"/>
                        </a:spcBef>
                        <a:spcAft>
                          <a:spcPts val="0"/>
                        </a:spcAft>
                      </a:pPr>
                      <a:r>
                        <a:rPr lang="en-US" sz="1200">
                          <a:effectLst/>
                        </a:rPr>
                        <a:t>Yes</a:t>
                      </a:r>
                      <a:endParaRPr lang="en-US" sz="1100">
                        <a:effectLst/>
                        <a:latin typeface="Calibri"/>
                        <a:ea typeface="Calibri"/>
                        <a:cs typeface="Times New Roman"/>
                      </a:endParaRPr>
                    </a:p>
                  </a:txBody>
                  <a:tcPr marL="68572" marR="68572" marT="0" marB="0"/>
                </a:tc>
                <a:extLst>
                  <a:ext uri="{0D108BD9-81ED-4DB2-BD59-A6C34878D82A}">
                    <a16:rowId xmlns:a16="http://schemas.microsoft.com/office/drawing/2014/main" val="10001"/>
                  </a:ext>
                </a:extLst>
              </a:tr>
              <a:tr h="182959">
                <a:tc>
                  <a:txBody>
                    <a:bodyPr/>
                    <a:lstStyle/>
                    <a:p>
                      <a:pPr marL="0" marR="0">
                        <a:spcBef>
                          <a:spcPts val="0"/>
                        </a:spcBef>
                        <a:spcAft>
                          <a:spcPts val="0"/>
                        </a:spcAft>
                      </a:pPr>
                      <a:r>
                        <a:rPr lang="en-US" sz="1200">
                          <a:effectLst/>
                        </a:rPr>
                        <a:t>Active- 59 ½ or Over</a:t>
                      </a:r>
                      <a:endParaRPr lang="en-US" sz="1100">
                        <a:effectLst/>
                        <a:latin typeface="Calibri"/>
                        <a:ea typeface="Calibri"/>
                        <a:cs typeface="Times New Roman"/>
                      </a:endParaRPr>
                    </a:p>
                  </a:txBody>
                  <a:tcPr marL="68572" marR="68572" marT="0" marB="0"/>
                </a:tc>
                <a:tc>
                  <a:txBody>
                    <a:bodyPr/>
                    <a:lstStyle/>
                    <a:p>
                      <a:pPr marL="0" marR="0">
                        <a:spcBef>
                          <a:spcPts val="0"/>
                        </a:spcBef>
                        <a:spcAft>
                          <a:spcPts val="0"/>
                        </a:spcAft>
                      </a:pPr>
                      <a:r>
                        <a:rPr lang="en-US" sz="1200">
                          <a:effectLst/>
                        </a:rPr>
                        <a:t>Yes</a:t>
                      </a:r>
                      <a:endParaRPr lang="en-US" sz="1100">
                        <a:effectLst/>
                        <a:latin typeface="Calibri"/>
                        <a:ea typeface="Calibri"/>
                        <a:cs typeface="Times New Roman"/>
                      </a:endParaRPr>
                    </a:p>
                  </a:txBody>
                  <a:tcPr marL="68572" marR="68572" marT="0" marB="0"/>
                </a:tc>
                <a:tc>
                  <a:txBody>
                    <a:bodyPr/>
                    <a:lstStyle/>
                    <a:p>
                      <a:pPr marL="0" marR="0">
                        <a:spcBef>
                          <a:spcPts val="0"/>
                        </a:spcBef>
                        <a:spcAft>
                          <a:spcPts val="0"/>
                        </a:spcAft>
                      </a:pPr>
                      <a:r>
                        <a:rPr lang="en-US" sz="1200">
                          <a:effectLst/>
                        </a:rPr>
                        <a:t>Yes</a:t>
                      </a:r>
                      <a:endParaRPr lang="en-US" sz="1100">
                        <a:effectLst/>
                        <a:latin typeface="Calibri"/>
                        <a:ea typeface="Calibri"/>
                        <a:cs typeface="Times New Roman"/>
                      </a:endParaRPr>
                    </a:p>
                  </a:txBody>
                  <a:tcPr marL="68572" marR="68572" marT="0" marB="0"/>
                </a:tc>
                <a:extLst>
                  <a:ext uri="{0D108BD9-81ED-4DB2-BD59-A6C34878D82A}">
                    <a16:rowId xmlns:a16="http://schemas.microsoft.com/office/drawing/2014/main" val="10002"/>
                  </a:ext>
                </a:extLst>
              </a:tr>
              <a:tr h="365919">
                <a:tc>
                  <a:txBody>
                    <a:bodyPr/>
                    <a:lstStyle/>
                    <a:p>
                      <a:pPr marL="0" marR="0">
                        <a:spcBef>
                          <a:spcPts val="0"/>
                        </a:spcBef>
                        <a:spcAft>
                          <a:spcPts val="0"/>
                        </a:spcAft>
                      </a:pPr>
                      <a:r>
                        <a:rPr lang="en-US" sz="1200" dirty="0">
                          <a:effectLst/>
                        </a:rPr>
                        <a:t>Separated from Service-Under 59 ½</a:t>
                      </a:r>
                      <a:endParaRPr lang="en-US" sz="1100" dirty="0">
                        <a:effectLst/>
                        <a:latin typeface="Calibri"/>
                        <a:ea typeface="Calibri"/>
                        <a:cs typeface="Times New Roman"/>
                      </a:endParaRPr>
                    </a:p>
                  </a:txBody>
                  <a:tcPr marL="68572" marR="68572" marT="0" marB="0"/>
                </a:tc>
                <a:tc>
                  <a:txBody>
                    <a:bodyPr/>
                    <a:lstStyle/>
                    <a:p>
                      <a:pPr marL="0" marR="0">
                        <a:spcBef>
                          <a:spcPts val="0"/>
                        </a:spcBef>
                        <a:spcAft>
                          <a:spcPts val="0"/>
                        </a:spcAft>
                      </a:pPr>
                      <a:r>
                        <a:rPr lang="en-US" sz="1200" dirty="0">
                          <a:effectLst/>
                        </a:rPr>
                        <a:t>Yes</a:t>
                      </a:r>
                      <a:endParaRPr lang="en-US" sz="1100" dirty="0">
                        <a:effectLst/>
                        <a:latin typeface="Calibri"/>
                        <a:ea typeface="Calibri"/>
                        <a:cs typeface="Times New Roman"/>
                      </a:endParaRPr>
                    </a:p>
                  </a:txBody>
                  <a:tcPr marL="68572" marR="68572" marT="0" marB="0"/>
                </a:tc>
                <a:tc>
                  <a:txBody>
                    <a:bodyPr/>
                    <a:lstStyle/>
                    <a:p>
                      <a:pPr marL="0" marR="0">
                        <a:spcBef>
                          <a:spcPts val="0"/>
                        </a:spcBef>
                        <a:spcAft>
                          <a:spcPts val="0"/>
                        </a:spcAft>
                      </a:pPr>
                      <a:r>
                        <a:rPr lang="en-US" sz="1200">
                          <a:effectLst/>
                        </a:rPr>
                        <a:t>Yes</a:t>
                      </a:r>
                      <a:endParaRPr lang="en-US" sz="1100">
                        <a:effectLst/>
                        <a:latin typeface="Calibri"/>
                        <a:ea typeface="Calibri"/>
                        <a:cs typeface="Times New Roman"/>
                      </a:endParaRPr>
                    </a:p>
                  </a:txBody>
                  <a:tcPr marL="68572" marR="68572" marT="0" marB="0"/>
                </a:tc>
                <a:extLst>
                  <a:ext uri="{0D108BD9-81ED-4DB2-BD59-A6C34878D82A}">
                    <a16:rowId xmlns:a16="http://schemas.microsoft.com/office/drawing/2014/main" val="10003"/>
                  </a:ext>
                </a:extLst>
              </a:tr>
              <a:tr h="365919">
                <a:tc>
                  <a:txBody>
                    <a:bodyPr/>
                    <a:lstStyle/>
                    <a:p>
                      <a:pPr marL="0" marR="0">
                        <a:spcBef>
                          <a:spcPts val="0"/>
                        </a:spcBef>
                        <a:spcAft>
                          <a:spcPts val="0"/>
                        </a:spcAft>
                      </a:pPr>
                      <a:r>
                        <a:rPr lang="en-US" sz="1200" dirty="0">
                          <a:effectLst/>
                        </a:rPr>
                        <a:t>Separated from Service -Over 59 ½</a:t>
                      </a:r>
                      <a:endParaRPr lang="en-US" sz="1100" dirty="0">
                        <a:effectLst/>
                        <a:latin typeface="Calibri"/>
                        <a:ea typeface="Calibri"/>
                        <a:cs typeface="Times New Roman"/>
                      </a:endParaRPr>
                    </a:p>
                  </a:txBody>
                  <a:tcPr marL="68572" marR="68572" marT="0" marB="0"/>
                </a:tc>
                <a:tc>
                  <a:txBody>
                    <a:bodyPr/>
                    <a:lstStyle/>
                    <a:p>
                      <a:pPr marL="0" marR="0">
                        <a:spcBef>
                          <a:spcPts val="0"/>
                        </a:spcBef>
                        <a:spcAft>
                          <a:spcPts val="0"/>
                        </a:spcAft>
                      </a:pPr>
                      <a:r>
                        <a:rPr lang="en-US" sz="1200" dirty="0">
                          <a:effectLst/>
                        </a:rPr>
                        <a:t>Yes</a:t>
                      </a:r>
                      <a:endParaRPr lang="en-US" sz="1100" dirty="0">
                        <a:effectLst/>
                        <a:latin typeface="Calibri"/>
                        <a:ea typeface="Calibri"/>
                        <a:cs typeface="Times New Roman"/>
                      </a:endParaRPr>
                    </a:p>
                  </a:txBody>
                  <a:tcPr marL="68572" marR="68572" marT="0" marB="0"/>
                </a:tc>
                <a:tc>
                  <a:txBody>
                    <a:bodyPr/>
                    <a:lstStyle/>
                    <a:p>
                      <a:pPr marL="0" marR="0">
                        <a:spcBef>
                          <a:spcPts val="0"/>
                        </a:spcBef>
                        <a:spcAft>
                          <a:spcPts val="0"/>
                        </a:spcAft>
                      </a:pPr>
                      <a:r>
                        <a:rPr lang="en-US" sz="1200" dirty="0">
                          <a:effectLst/>
                        </a:rPr>
                        <a:t>Yes</a:t>
                      </a:r>
                      <a:endParaRPr lang="en-US" sz="1100" dirty="0">
                        <a:effectLst/>
                        <a:latin typeface="Calibri"/>
                        <a:ea typeface="Calibri"/>
                        <a:cs typeface="Times New Roman"/>
                      </a:endParaRPr>
                    </a:p>
                  </a:txBody>
                  <a:tcPr marL="68572" marR="68572" marT="0" marB="0"/>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0187" y="136503"/>
            <a:ext cx="8871626" cy="6151492"/>
          </a:xfrm>
          <a:prstGeom prst="rect">
            <a:avLst/>
          </a:prstGeom>
        </p:spPr>
        <p:txBody>
          <a:bodyPr wrap="square">
            <a:spAutoFit/>
          </a:bodyPr>
          <a:lstStyle/>
          <a:p>
            <a:pPr algn="ctr">
              <a:lnSpc>
                <a:spcPct val="107000"/>
              </a:lnSpc>
            </a:pPr>
            <a:r>
              <a:rPr lang="en-US" sz="2800" b="1" dirty="0">
                <a:solidFill>
                  <a:srgbClr val="000000"/>
                </a:solidFill>
                <a:ea typeface="Calibri" panose="020F0502020204030204" pitchFamily="34" charset="0"/>
                <a:cs typeface="Times New Roman" panose="02020603050405020304" pitchFamily="18" charset="0"/>
              </a:rPr>
              <a:t>Roth IRA Contributions</a:t>
            </a:r>
          </a:p>
          <a:p>
            <a:pPr marL="342900"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Can’t exceed the lesser of:</a:t>
            </a:r>
          </a:p>
          <a:p>
            <a:pPr marL="800100" lvl="1"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“the deductible amount”, or</a:t>
            </a:r>
          </a:p>
          <a:p>
            <a:pPr marL="800100" lvl="1"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taxable compensation for the year. </a:t>
            </a:r>
          </a:p>
          <a:p>
            <a:pPr>
              <a:lnSpc>
                <a:spcPct val="107000"/>
              </a:lnSpc>
            </a:pPr>
            <a:endParaRPr lang="en-US" sz="1400" dirty="0">
              <a:solidFill>
                <a:srgbClr val="000000"/>
              </a:solidFill>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2017 deductible amount:</a:t>
            </a:r>
          </a:p>
          <a:p>
            <a:pPr marL="800100" lvl="1"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$5,500 (or, for taxpayers age 50 or over, $6,500)</a:t>
            </a:r>
          </a:p>
          <a:p>
            <a:pPr marL="342900" indent="-342900">
              <a:lnSpc>
                <a:spcPct val="107000"/>
              </a:lnSpc>
              <a:buFont typeface="Arial" panose="020B0604020202020204" pitchFamily="34" charset="0"/>
              <a:buChar char="•"/>
            </a:pPr>
            <a:endParaRPr lang="en-US" sz="1400" dirty="0">
              <a:solidFill>
                <a:srgbClr val="000000"/>
              </a:solidFill>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Contribution limit based on income (2017 limits)</a:t>
            </a:r>
          </a:p>
          <a:p>
            <a:pPr marL="800100" lvl="1"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Single/Head of Household: </a:t>
            </a:r>
          </a:p>
          <a:p>
            <a:pPr marL="1257300" lvl="2"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Starts phasing out: $118,000</a:t>
            </a:r>
          </a:p>
          <a:p>
            <a:pPr marL="1257300" lvl="2"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Eliminated: 133,000</a:t>
            </a:r>
          </a:p>
          <a:p>
            <a:pPr marL="800100" lvl="1"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Married filing jointly:</a:t>
            </a:r>
          </a:p>
          <a:p>
            <a:pPr marL="1257300" lvl="2"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Starts phasing out: $186,000</a:t>
            </a:r>
          </a:p>
          <a:p>
            <a:pPr marL="1257300" lvl="2"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Eliminated: $196,000</a:t>
            </a:r>
          </a:p>
          <a:p>
            <a:pPr marL="800100" lvl="1"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Married filing separately: </a:t>
            </a:r>
          </a:p>
          <a:p>
            <a:pPr marL="1257300" lvl="2"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Starts phasing out at less than $10,000</a:t>
            </a:r>
          </a:p>
          <a:p>
            <a:pPr marL="1257300" lvl="2"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Eliminated: $10,000</a:t>
            </a:r>
          </a:p>
          <a:p>
            <a:pPr marL="1257300" lvl="2" indent="-342900">
              <a:lnSpc>
                <a:spcPct val="107000"/>
              </a:lnSpc>
              <a:buFont typeface="Arial" panose="020B0604020202020204" pitchFamily="34" charset="0"/>
              <a:buChar char="•"/>
            </a:pPr>
            <a:endParaRPr lang="en-US" sz="1400" dirty="0">
              <a:solidFill>
                <a:srgbClr val="000000"/>
              </a:solidFill>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Cash only</a:t>
            </a:r>
          </a:p>
          <a:p>
            <a:pPr marL="342900" indent="-342900">
              <a:lnSpc>
                <a:spcPct val="107000"/>
              </a:lnSpc>
              <a:buFont typeface="Arial" panose="020B0604020202020204" pitchFamily="34" charset="0"/>
              <a:buChar char="•"/>
            </a:pPr>
            <a:endParaRPr lang="en-US" sz="1400" dirty="0">
              <a:solidFill>
                <a:srgbClr val="000000"/>
              </a:solidFill>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By due date for filing year’s tax return (not including extensions)</a:t>
            </a:r>
          </a:p>
          <a:p>
            <a:pPr marL="342900" indent="-342900">
              <a:lnSpc>
                <a:spcPct val="107000"/>
              </a:lnSpc>
              <a:buFont typeface="Arial" panose="020B0604020202020204" pitchFamily="34" charset="0"/>
              <a:buChar char="•"/>
            </a:pPr>
            <a:endParaRPr lang="en-US" sz="1400" dirty="0">
              <a:solidFill>
                <a:srgbClr val="000000"/>
              </a:solidFill>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Contributions allowed after age 70.5</a:t>
            </a:r>
          </a:p>
          <a:p>
            <a:pPr marL="342900" indent="-342900">
              <a:lnSpc>
                <a:spcPct val="107000"/>
              </a:lnSpc>
              <a:buFont typeface="Arial" panose="020B0604020202020204" pitchFamily="34" charset="0"/>
              <a:buChar char="•"/>
            </a:pPr>
            <a:endParaRPr lang="en-US"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5532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4"/>
          <p:cNvSpPr>
            <a:spLocks noChangeAspect="1" noChangeArrowheads="1"/>
          </p:cNvSpPr>
          <p:nvPr/>
        </p:nvSpPr>
        <p:spPr bwMode="white">
          <a:xfrm>
            <a:off x="1752600" y="121920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nchor="ctr"/>
          <a:lstStyle/>
          <a:p>
            <a:pPr algn="ctr" defTabSz="820738"/>
            <a:br>
              <a:rPr lang="en-US" sz="4800" b="1"/>
            </a:br>
            <a:endParaRPr lang="en-US" sz="4400"/>
          </a:p>
        </p:txBody>
      </p:sp>
      <p:sp>
        <p:nvSpPr>
          <p:cNvPr id="152579" name="Title 1"/>
          <p:cNvSpPr>
            <a:spLocks noGrp="1"/>
          </p:cNvSpPr>
          <p:nvPr>
            <p:ph type="title"/>
          </p:nvPr>
        </p:nvSpPr>
        <p:spPr/>
        <p:txBody>
          <a:bodyPr/>
          <a:lstStyle/>
          <a:p>
            <a:pPr eaLnBrk="1" hangingPunct="1"/>
            <a:r>
              <a:rPr lang="en-US" dirty="0"/>
              <a:t>The “Basics” of Roth IRA Planning </a:t>
            </a:r>
            <a:br>
              <a:rPr lang="en-US" dirty="0"/>
            </a:br>
            <a:r>
              <a:rPr lang="en-US" sz="2800" i="1" dirty="0">
                <a:solidFill>
                  <a:srgbClr val="FF0000"/>
                </a:solidFill>
              </a:rPr>
              <a:t>In Plan Conversions to Roth 401(k)</a:t>
            </a:r>
            <a:endParaRPr lang="en-US" sz="4800" i="1" dirty="0">
              <a:solidFill>
                <a:srgbClr val="FF0000"/>
              </a:solidFill>
            </a:endParaRPr>
          </a:p>
        </p:txBody>
      </p:sp>
      <p:sp>
        <p:nvSpPr>
          <p:cNvPr id="4" name="Content Placeholder 3"/>
          <p:cNvSpPr>
            <a:spLocks noGrp="1"/>
          </p:cNvSpPr>
          <p:nvPr>
            <p:ph idx="1"/>
          </p:nvPr>
        </p:nvSpPr>
        <p:spPr/>
        <p:txBody>
          <a:bodyPr/>
          <a:lstStyle/>
          <a:p>
            <a:pPr marL="285750" indent="-285750">
              <a:defRPr/>
            </a:pPr>
            <a:r>
              <a:rPr lang="en-US" sz="2400" dirty="0"/>
              <a:t>If an amount allocable to the taxable amount of an in-plan Roth rollover is distributed within the 5-taxable-year period beginning with the first day of the participant's taxable year in which the rollover was made, the amount distributed is treated as includible in gross income for the purpose of applying the 10% early distribution penalty.</a:t>
            </a:r>
          </a:p>
          <a:p>
            <a:pPr marL="285750" indent="-285750">
              <a:defRPr/>
            </a:pPr>
            <a:endParaRPr lang="en-US" sz="2400" dirty="0"/>
          </a:p>
          <a:p>
            <a:pPr marL="285750" indent="-285750">
              <a:defRPr/>
            </a:pPr>
            <a:r>
              <a:rPr lang="en-US" sz="2400" dirty="0"/>
              <a:t>An in-plan Roth rollover can be elected by a beneficiary only if he or she is a surviving spouse and by an alternate payee only if he or she is a spouse or former spouse. </a:t>
            </a:r>
          </a:p>
          <a:p>
            <a:pPr marL="0" indent="0">
              <a:buNone/>
              <a:defRPr/>
            </a:pPr>
            <a:endParaRPr lang="en-US" sz="2400"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4"/>
          <p:cNvSpPr>
            <a:spLocks noChangeAspect="1" noChangeArrowheads="1"/>
          </p:cNvSpPr>
          <p:nvPr/>
        </p:nvSpPr>
        <p:spPr bwMode="white">
          <a:xfrm>
            <a:off x="1752600" y="121920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nchor="ctr"/>
          <a:lstStyle/>
          <a:p>
            <a:pPr algn="ctr" defTabSz="820738"/>
            <a:br>
              <a:rPr lang="en-US" sz="4800" b="1"/>
            </a:br>
            <a:endParaRPr lang="en-US" sz="4400"/>
          </a:p>
        </p:txBody>
      </p:sp>
      <p:sp>
        <p:nvSpPr>
          <p:cNvPr id="153603" name="Title 1"/>
          <p:cNvSpPr>
            <a:spLocks noGrp="1"/>
          </p:cNvSpPr>
          <p:nvPr>
            <p:ph type="title"/>
          </p:nvPr>
        </p:nvSpPr>
        <p:spPr/>
        <p:txBody>
          <a:bodyPr/>
          <a:lstStyle/>
          <a:p>
            <a:pPr eaLnBrk="1" hangingPunct="1"/>
            <a:r>
              <a:rPr lang="en-US" dirty="0"/>
              <a:t>The “Basics” of Roth IRA Planning </a:t>
            </a:r>
            <a:br>
              <a:rPr lang="en-US" dirty="0"/>
            </a:br>
            <a:r>
              <a:rPr lang="en-US" sz="2800" i="1" dirty="0">
                <a:solidFill>
                  <a:srgbClr val="FF0000"/>
                </a:solidFill>
              </a:rPr>
              <a:t>In Plan Conversions to Roth 401(k)</a:t>
            </a:r>
            <a:endParaRPr lang="en-US" sz="4800" i="1" dirty="0">
              <a:solidFill>
                <a:srgbClr val="FF0000"/>
              </a:solidFill>
            </a:endParaRPr>
          </a:p>
        </p:txBody>
      </p:sp>
      <p:sp>
        <p:nvSpPr>
          <p:cNvPr id="153604" name="Content Placeholder 3"/>
          <p:cNvSpPr>
            <a:spLocks noGrp="1"/>
          </p:cNvSpPr>
          <p:nvPr>
            <p:ph idx="1"/>
          </p:nvPr>
        </p:nvSpPr>
        <p:spPr/>
        <p:txBody>
          <a:bodyPr/>
          <a:lstStyle/>
          <a:p>
            <a:pPr marL="285750" indent="-285750"/>
            <a:r>
              <a:rPr lang="en-US" sz="1600"/>
              <a:t>Keeping the retirement funds in a Roth 401(k) rather than converting to a Roth IRA can be beneficial from an asset protection standpoint.  When an individual moves funds from a qualified plan to an IRA, they leave the asset protection safe haven of an ERISA protected plan.  In some states the individual may still have creditor protection; however, in other states, the protection may be diminished. In bankruptcy, an individual is generally able to protect at least $1,000,000 of IRAs and often times an unlimited amount if the rollover can be traced to an ERISA plan. </a:t>
            </a:r>
          </a:p>
          <a:p>
            <a:pPr marL="285750" indent="-285750"/>
            <a:endParaRPr lang="en-US" sz="1600"/>
          </a:p>
          <a:p>
            <a:pPr marL="285750" indent="-285750"/>
            <a:r>
              <a:rPr lang="en-US" sz="1600"/>
              <a:t>Unlike an IRA to Roth IRA conversion, the Small Business Jobs and Credit Act does not provide for a recharacterization.  In limited circumstances, when the account is invested in bonds or perhaps real estate, a Roth conversion may still make sense.  However without the recharacterization provision, there is no “escape” from a Roth conversion gone awry. </a:t>
            </a:r>
          </a:p>
          <a:p>
            <a:pPr marL="285750" indent="-285750"/>
            <a:endParaRPr lang="en-US" sz="1600"/>
          </a:p>
          <a:p>
            <a:pPr marL="285750" indent="-285750"/>
            <a:r>
              <a:rPr lang="en-US" sz="1600"/>
              <a:t>Whether an in-plan Roth rollover outweighs the lost ability to recharacterize is something that each advisor will need to consider before moving forward with such a conversion.</a:t>
            </a:r>
          </a:p>
          <a:p>
            <a:pPr marL="285750" indent="-285750"/>
            <a:endParaRPr lang="en-US" sz="240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itle 1"/>
          <p:cNvSpPr>
            <a:spLocks noGrp="1"/>
          </p:cNvSpPr>
          <p:nvPr>
            <p:ph type="title"/>
          </p:nvPr>
        </p:nvSpPr>
        <p:spPr/>
        <p:txBody>
          <a:bodyPr/>
          <a:lstStyle/>
          <a:p>
            <a:pPr eaLnBrk="1" hangingPunct="1"/>
            <a:r>
              <a:rPr lang="en-US" dirty="0"/>
              <a:t>In-Plan Roth Rollovers</a:t>
            </a:r>
            <a:br>
              <a:rPr lang="en-US" dirty="0"/>
            </a:br>
            <a:r>
              <a:rPr lang="en-US" sz="2800" i="1" dirty="0">
                <a:solidFill>
                  <a:srgbClr val="FF0000"/>
                </a:solidFill>
              </a:rPr>
              <a:t>Notice 2013-74</a:t>
            </a:r>
          </a:p>
        </p:txBody>
      </p:sp>
      <p:sp>
        <p:nvSpPr>
          <p:cNvPr id="3" name="Content Placeholder 2"/>
          <p:cNvSpPr>
            <a:spLocks noGrp="1"/>
          </p:cNvSpPr>
          <p:nvPr>
            <p:ph idx="1"/>
          </p:nvPr>
        </p:nvSpPr>
        <p:spPr/>
        <p:txBody>
          <a:bodyPr/>
          <a:lstStyle/>
          <a:p>
            <a:pPr marL="0" indent="0">
              <a:buNone/>
              <a:defRPr/>
            </a:pPr>
            <a:r>
              <a:rPr lang="en-US" sz="2400" dirty="0"/>
              <a:t>The following contributions (and earnings thereon) may now be rolled over to a designated Roth account in the same plan, without regard to whether the amounts satisfy the conditions for distribution: </a:t>
            </a:r>
          </a:p>
          <a:p>
            <a:pPr lvl="1" eaLnBrk="1" hangingPunct="1">
              <a:buFont typeface="Arial" pitchFamily="34" charset="0"/>
              <a:buChar char="•"/>
              <a:defRPr/>
            </a:pPr>
            <a:r>
              <a:rPr lang="en-US" sz="2000" dirty="0"/>
              <a:t>elective deferrals in § 401(k) plans and § 403(b) plans; </a:t>
            </a:r>
          </a:p>
          <a:p>
            <a:pPr lvl="1" eaLnBrk="1" hangingPunct="1">
              <a:buFont typeface="Arial" pitchFamily="34" charset="0"/>
              <a:buChar char="•"/>
              <a:defRPr/>
            </a:pPr>
            <a:r>
              <a:rPr lang="en-US" sz="2000" dirty="0"/>
              <a:t>matching contributions and </a:t>
            </a:r>
            <a:r>
              <a:rPr lang="en-US" sz="2000" dirty="0" err="1"/>
              <a:t>nonelective</a:t>
            </a:r>
            <a:r>
              <a:rPr lang="en-US" sz="2000" dirty="0"/>
              <a:t> contributions, including qualified matching contributions and qualified </a:t>
            </a:r>
            <a:r>
              <a:rPr lang="en-US" sz="2000" dirty="0" err="1"/>
              <a:t>nonelective</a:t>
            </a:r>
            <a:r>
              <a:rPr lang="en-US" sz="2000" dirty="0"/>
              <a:t> contributions described in § 1.401(k)-6; </a:t>
            </a:r>
          </a:p>
          <a:p>
            <a:pPr lvl="1" eaLnBrk="1" hangingPunct="1">
              <a:buFont typeface="Arial" pitchFamily="34" charset="0"/>
              <a:buChar char="•"/>
              <a:defRPr/>
            </a:pPr>
            <a:r>
              <a:rPr lang="en-US" sz="2000" dirty="0"/>
              <a:t>and annual deferrals made to governmental § 457(b) plans.</a:t>
            </a:r>
          </a:p>
          <a:p>
            <a:pPr lvl="1" eaLnBrk="1" hangingPunct="1">
              <a:buFont typeface="Arial" pitchFamily="34" charset="0"/>
              <a:buChar char="•"/>
              <a:defRPr/>
            </a:pPr>
            <a:r>
              <a:rPr lang="en-US" sz="2000" dirty="0"/>
              <a:t>(The federal government’s Thrift Savings Plan is treated as a § 401(k) plan for this purpose.)</a:t>
            </a:r>
          </a:p>
          <a:p>
            <a:pPr marL="285750" indent="-285750">
              <a:defRPr/>
            </a:pPr>
            <a:endParaRPr lang="en-US" sz="2400" dirty="0"/>
          </a:p>
          <a:p>
            <a:pPr marL="285750" indent="-285750">
              <a:defRPr/>
            </a:pPr>
            <a:endParaRPr lang="en-US" sz="2400" dirty="0"/>
          </a:p>
          <a:p>
            <a:pPr eaLnBrk="1" hangingPunct="1">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1"/>
          <p:cNvSpPr>
            <a:spLocks noGrp="1"/>
          </p:cNvSpPr>
          <p:nvPr>
            <p:ph type="title"/>
          </p:nvPr>
        </p:nvSpPr>
        <p:spPr/>
        <p:txBody>
          <a:bodyPr/>
          <a:lstStyle/>
          <a:p>
            <a:pPr eaLnBrk="1" hangingPunct="1"/>
            <a:r>
              <a:rPr lang="en-US" dirty="0"/>
              <a:t>In-Plan Roth Rollovers</a:t>
            </a:r>
            <a:br>
              <a:rPr lang="en-US" dirty="0"/>
            </a:br>
            <a:r>
              <a:rPr lang="en-US" sz="2800" i="1" dirty="0">
                <a:solidFill>
                  <a:srgbClr val="FF0000"/>
                </a:solidFill>
              </a:rPr>
              <a:t>Notice 2013-74</a:t>
            </a:r>
          </a:p>
        </p:txBody>
      </p:sp>
      <p:sp>
        <p:nvSpPr>
          <p:cNvPr id="3" name="Content Placeholder 2"/>
          <p:cNvSpPr>
            <a:spLocks noGrp="1"/>
          </p:cNvSpPr>
          <p:nvPr>
            <p:ph idx="1"/>
          </p:nvPr>
        </p:nvSpPr>
        <p:spPr/>
        <p:txBody>
          <a:bodyPr/>
          <a:lstStyle/>
          <a:p>
            <a:pPr marL="285750" indent="-285750">
              <a:defRPr/>
            </a:pPr>
            <a:r>
              <a:rPr lang="en-US" sz="1800" i="1" dirty="0"/>
              <a:t>Is an amount rolled over to an employee’s designated Roth account pursuant to § 402A(c)(4)(E) subject to any distribution restrictions after the in-plan Roth rollover?</a:t>
            </a:r>
          </a:p>
          <a:p>
            <a:pPr marL="285750" indent="-285750">
              <a:defRPr/>
            </a:pPr>
            <a:endParaRPr lang="en-US" sz="1800" i="1" dirty="0"/>
          </a:p>
          <a:p>
            <a:pPr marL="285750" indent="-285750">
              <a:defRPr/>
            </a:pPr>
            <a:r>
              <a:rPr lang="en-US" sz="1800" dirty="0"/>
              <a:t>Yes. If an amount is rolled over to a designated Roth account pursuant to § 402A(c)(4)(E), then, notwithstanding Revenue Ruling 2004-12, the amount rolled over and applicable earnings remain subject to the distribution restrictions that were applicable to the amount before the in-plan Roth rollover.</a:t>
            </a:r>
          </a:p>
          <a:p>
            <a:pPr marL="285750" indent="-285750">
              <a:defRPr/>
            </a:pPr>
            <a:endParaRPr lang="en-US" sz="1800" dirty="0"/>
          </a:p>
          <a:p>
            <a:pPr marL="285750" indent="-285750">
              <a:defRPr/>
            </a:pPr>
            <a:r>
              <a:rPr lang="en-US" sz="1800" dirty="0"/>
              <a:t>Thus, for example, if a § 401(k) plan participant who has not had a severance from employment makes an in-plan Roth rollover of an amount from the participant’s pre-tax elective deferral account prior to age 59½, that amount and applicable earnings may not be distributed from the plan prior to attainment of age 59½ or the occurrence of another event described in § 401(k)(2)(B).</a:t>
            </a:r>
          </a:p>
          <a:p>
            <a:pPr marL="285750" indent="-285750">
              <a:defRPr/>
            </a:pPr>
            <a:endParaRPr lang="en-US" sz="2400" dirty="0"/>
          </a:p>
          <a:p>
            <a:pPr marL="285750" indent="-285750">
              <a:defRPr/>
            </a:pPr>
            <a:endParaRPr lang="en-US" sz="2400" dirty="0"/>
          </a:p>
          <a:p>
            <a:pPr eaLnBrk="1" hangingPunct="1">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itle 1"/>
          <p:cNvSpPr>
            <a:spLocks noGrp="1"/>
          </p:cNvSpPr>
          <p:nvPr>
            <p:ph type="title"/>
          </p:nvPr>
        </p:nvSpPr>
        <p:spPr/>
        <p:txBody>
          <a:bodyPr/>
          <a:lstStyle/>
          <a:p>
            <a:pPr eaLnBrk="1" hangingPunct="1"/>
            <a:r>
              <a:rPr lang="en-US" dirty="0"/>
              <a:t>In-Plan Roth Rollovers</a:t>
            </a:r>
            <a:br>
              <a:rPr lang="en-US" dirty="0"/>
            </a:br>
            <a:r>
              <a:rPr lang="en-US" sz="2800" i="1" dirty="0">
                <a:solidFill>
                  <a:srgbClr val="FF0000"/>
                </a:solidFill>
              </a:rPr>
              <a:t>Notice 2013-74</a:t>
            </a:r>
          </a:p>
        </p:txBody>
      </p:sp>
      <p:sp>
        <p:nvSpPr>
          <p:cNvPr id="3" name="Content Placeholder 2"/>
          <p:cNvSpPr>
            <a:spLocks noGrp="1"/>
          </p:cNvSpPr>
          <p:nvPr>
            <p:ph idx="1"/>
          </p:nvPr>
        </p:nvSpPr>
        <p:spPr/>
        <p:txBody>
          <a:bodyPr/>
          <a:lstStyle/>
          <a:p>
            <a:pPr marL="0" indent="0">
              <a:buNone/>
              <a:defRPr/>
            </a:pPr>
            <a:r>
              <a:rPr lang="en-US" sz="1900" i="1" dirty="0"/>
              <a:t>Does withholding under § 3405 or 3402(p) apply to an in-plan Roth rollover of an otherwise </a:t>
            </a:r>
            <a:r>
              <a:rPr lang="en-US" sz="1900" i="1" dirty="0" err="1"/>
              <a:t>nondistributable</a:t>
            </a:r>
            <a:r>
              <a:rPr lang="en-US" sz="1900" i="1" dirty="0"/>
              <a:t> amount?</a:t>
            </a:r>
          </a:p>
          <a:p>
            <a:pPr lvl="1" eaLnBrk="1" hangingPunct="1">
              <a:buFont typeface="Arial" pitchFamily="34" charset="0"/>
              <a:buChar char="•"/>
              <a:defRPr/>
            </a:pPr>
            <a:r>
              <a:rPr lang="en-US" sz="1900" dirty="0"/>
              <a:t>No. </a:t>
            </a:r>
          </a:p>
          <a:p>
            <a:pPr marL="0" indent="0">
              <a:buNone/>
              <a:defRPr/>
            </a:pPr>
            <a:endParaRPr lang="en-US" sz="1900" dirty="0"/>
          </a:p>
          <a:p>
            <a:pPr marL="0" indent="0">
              <a:buNone/>
              <a:defRPr/>
            </a:pPr>
            <a:r>
              <a:rPr lang="en-US" sz="1900" i="1" dirty="0"/>
              <a:t>Is a plan permitted to restrict the type of contributions eligible for an in-plan Roth rollover and the frequency of in-plan Roth rollovers?</a:t>
            </a:r>
          </a:p>
          <a:p>
            <a:pPr lvl="1" eaLnBrk="1" hangingPunct="1">
              <a:buFont typeface="Arial" pitchFamily="34" charset="0"/>
              <a:buChar char="•"/>
              <a:defRPr/>
            </a:pPr>
            <a:r>
              <a:rPr lang="en-US" sz="1900" dirty="0"/>
              <a:t>Yes. Subject to the nondiscrimination requirements normally applicable to plan benefits, rights, and features, a plan may limit the type of contributions eligible for an in-plan Roth rollover and the frequency of in-plan Roth rollovers. For example, to simplify recordkeeping in a designated Roth account, a plan could provide that only otherwise distributable amounts are eligible for an in-plan Roth rollover. </a:t>
            </a:r>
          </a:p>
          <a:p>
            <a:pPr marL="285750" indent="-285750">
              <a:defRPr/>
            </a:pPr>
            <a:endParaRPr lang="en-US" sz="2400" dirty="0"/>
          </a:p>
          <a:p>
            <a:pPr marL="285750" indent="-285750">
              <a:defRPr/>
            </a:pPr>
            <a:endParaRPr lang="en-US" sz="2400" dirty="0"/>
          </a:p>
          <a:p>
            <a:pPr eaLnBrk="1" hangingPunct="1">
              <a:defRP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tle 1"/>
          <p:cNvSpPr>
            <a:spLocks noGrp="1"/>
          </p:cNvSpPr>
          <p:nvPr>
            <p:ph type="title"/>
          </p:nvPr>
        </p:nvSpPr>
        <p:spPr/>
        <p:txBody>
          <a:bodyPr/>
          <a:lstStyle/>
          <a:p>
            <a:pPr eaLnBrk="1" hangingPunct="1"/>
            <a:r>
              <a:rPr lang="en-US" dirty="0"/>
              <a:t>In-Plan Roth Rollovers</a:t>
            </a:r>
            <a:br>
              <a:rPr lang="en-US" dirty="0"/>
            </a:br>
            <a:r>
              <a:rPr lang="en-US" sz="2800" i="1" dirty="0">
                <a:solidFill>
                  <a:srgbClr val="FF0000"/>
                </a:solidFill>
              </a:rPr>
              <a:t>Notice 2013-74</a:t>
            </a:r>
          </a:p>
        </p:txBody>
      </p:sp>
      <p:sp>
        <p:nvSpPr>
          <p:cNvPr id="3" name="Content Placeholder 2"/>
          <p:cNvSpPr>
            <a:spLocks noGrp="1"/>
          </p:cNvSpPr>
          <p:nvPr>
            <p:ph idx="1"/>
          </p:nvPr>
        </p:nvSpPr>
        <p:spPr/>
        <p:txBody>
          <a:bodyPr/>
          <a:lstStyle/>
          <a:p>
            <a:pPr marL="285750" indent="-285750">
              <a:defRPr/>
            </a:pPr>
            <a:r>
              <a:rPr lang="en-US" sz="1800" i="1" dirty="0"/>
              <a:t>If an in-plan Roth rollover is the first contribution made to an employee’s designated Roth account, when does the 5-taxable-year period of participation for a qualified distribution from an employee’s designated Roth account begin?</a:t>
            </a:r>
          </a:p>
          <a:p>
            <a:pPr marL="285750" indent="-285750">
              <a:defRPr/>
            </a:pPr>
            <a:endParaRPr lang="en-US" sz="1800" i="1" dirty="0"/>
          </a:p>
          <a:p>
            <a:pPr marL="285750" indent="-285750">
              <a:defRPr/>
            </a:pPr>
            <a:r>
              <a:rPr lang="en-US" sz="1800" dirty="0"/>
              <a:t>The 5-taxable-year period of participation begins on the first day of the first taxable year in which the employee makes the in-plan Roth rollover.</a:t>
            </a:r>
          </a:p>
          <a:p>
            <a:pPr marL="285750" indent="-285750">
              <a:defRPr/>
            </a:pPr>
            <a:endParaRPr lang="en-US" sz="1800" dirty="0"/>
          </a:p>
          <a:p>
            <a:pPr marL="285750" indent="-285750">
              <a:defRPr/>
            </a:pPr>
            <a:r>
              <a:rPr lang="en-US" sz="1800" i="1" dirty="0"/>
              <a:t>Is an in-plan Roth rollover treated as a distribution for purposes of determining eligibility for the special tax rules on NUA in employer securities paid in the form of a lump sum distribution?</a:t>
            </a:r>
          </a:p>
          <a:p>
            <a:pPr marL="285750" indent="-285750">
              <a:defRPr/>
            </a:pPr>
            <a:endParaRPr lang="en-US" sz="1800" i="1" dirty="0"/>
          </a:p>
          <a:p>
            <a:pPr marL="285750" indent="-285750">
              <a:defRPr/>
            </a:pPr>
            <a:r>
              <a:rPr lang="en-US" sz="1800" dirty="0"/>
              <a:t>Yes. An in-plan Roth rollover is treated as a distribution for purposes of determining eligibility for the special tax rules on NUA, whether the rollover is made by an in-plan Roth direct rollover or by an in-plan Roth 60-day rollover. </a:t>
            </a:r>
          </a:p>
          <a:p>
            <a:pPr marL="285750" indent="-285750">
              <a:defRPr/>
            </a:pPr>
            <a:endParaRPr lang="en-US" sz="2400" dirty="0"/>
          </a:p>
          <a:p>
            <a:pPr marL="285750" indent="-285750">
              <a:defRPr/>
            </a:pPr>
            <a:endParaRPr lang="en-US" sz="2400" dirty="0"/>
          </a:p>
          <a:p>
            <a:pPr eaLnBrk="1" hangingPunct="1">
              <a:defRPr/>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0187" y="74157"/>
            <a:ext cx="8871626" cy="849720"/>
          </a:xfrm>
          <a:prstGeom prst="rect">
            <a:avLst/>
          </a:prstGeom>
        </p:spPr>
        <p:txBody>
          <a:bodyPr wrap="square">
            <a:spAutoFit/>
          </a:bodyPr>
          <a:lstStyle/>
          <a:p>
            <a:pPr algn="ctr">
              <a:lnSpc>
                <a:spcPct val="107000"/>
              </a:lnSpc>
            </a:pPr>
            <a:r>
              <a:rPr lang="en-US" sz="2800" b="1" dirty="0">
                <a:solidFill>
                  <a:srgbClr val="000000"/>
                </a:solidFill>
                <a:ea typeface="Calibri" panose="020F0502020204030204" pitchFamily="34" charset="0"/>
                <a:cs typeface="Times New Roman" panose="02020603050405020304" pitchFamily="18" charset="0"/>
              </a:rPr>
              <a:t>Conversions</a:t>
            </a:r>
          </a:p>
          <a:p>
            <a:pPr marL="342900" indent="-342900">
              <a:lnSpc>
                <a:spcPct val="107000"/>
              </a:lnSpc>
              <a:buFont typeface="Arial" panose="020B0604020202020204" pitchFamily="34" charset="0"/>
              <a:buChar char="•"/>
            </a:pPr>
            <a:endParaRPr lang="en-US" dirty="0">
              <a:solidFill>
                <a:srgbClr val="000000"/>
              </a:solidFill>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3764540" y="550972"/>
            <a:ext cx="4399251" cy="6182414"/>
          </a:xfrm>
          <a:prstGeom prst="rect">
            <a:avLst/>
          </a:prstGeom>
        </p:spPr>
      </p:pic>
    </p:spTree>
    <p:extLst>
      <p:ext uri="{BB962C8B-B14F-4D97-AF65-F5344CB8AC3E}">
        <p14:creationId xmlns:p14="http://schemas.microsoft.com/office/powerpoint/2010/main" val="6429119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057400" y="2667000"/>
            <a:ext cx="8229600" cy="1143000"/>
          </a:xfrm>
        </p:spPr>
        <p:txBody>
          <a:bodyPr/>
          <a:lstStyle/>
          <a:p>
            <a:r>
              <a:rPr lang="en-US" dirty="0"/>
              <a:t>Advanced Roth IRA Planning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Title 1"/>
          <p:cNvSpPr>
            <a:spLocks noGrp="1"/>
          </p:cNvSpPr>
          <p:nvPr>
            <p:ph type="title"/>
          </p:nvPr>
        </p:nvSpPr>
        <p:spPr/>
        <p:txBody>
          <a:bodyPr/>
          <a:lstStyle/>
          <a:p>
            <a:pPr eaLnBrk="1" hangingPunct="1"/>
            <a:r>
              <a:rPr lang="en-US" dirty="0"/>
              <a:t>Advanced Roth IRA Planning </a:t>
            </a:r>
            <a:br>
              <a:rPr lang="en-US" dirty="0"/>
            </a:br>
            <a:r>
              <a:rPr lang="en-US" sz="2800" i="1" dirty="0">
                <a:solidFill>
                  <a:srgbClr val="FF0000"/>
                </a:solidFill>
              </a:rPr>
              <a:t>Understanding the Mechanics </a:t>
            </a:r>
          </a:p>
        </p:txBody>
      </p:sp>
      <p:sp>
        <p:nvSpPr>
          <p:cNvPr id="3" name="Content Placeholder 2"/>
          <p:cNvSpPr>
            <a:spLocks noGrp="1"/>
          </p:cNvSpPr>
          <p:nvPr>
            <p:ph idx="1"/>
          </p:nvPr>
        </p:nvSpPr>
        <p:spPr/>
        <p:txBody>
          <a:bodyPr/>
          <a:lstStyle/>
          <a:p>
            <a:pPr defTabSz="820738">
              <a:spcBef>
                <a:spcPts val="538"/>
              </a:spcBef>
              <a:buClr>
                <a:srgbClr val="FFCC00"/>
              </a:buClr>
              <a:buSzPct val="120000"/>
              <a:buNone/>
              <a:defRPr/>
            </a:pPr>
            <a:r>
              <a:rPr lang="en-US" dirty="0"/>
              <a:t>In simplest terms, a traditional IRA will produce the same after-tax result as a Roth IRA provided that:</a:t>
            </a:r>
          </a:p>
          <a:p>
            <a:pPr marL="285750" lvl="2" indent="-285750" defTabSz="820738">
              <a:spcBef>
                <a:spcPts val="538"/>
              </a:spcBef>
              <a:buSzPct val="120000"/>
              <a:defRPr/>
            </a:pPr>
            <a:r>
              <a:rPr lang="en-US" sz="2800" dirty="0"/>
              <a:t>The annual growth rates are the same</a:t>
            </a:r>
          </a:p>
          <a:p>
            <a:pPr marL="285750" indent="-285750" defTabSz="820738">
              <a:spcBef>
                <a:spcPts val="538"/>
              </a:spcBef>
              <a:buSzPct val="120000"/>
              <a:defRPr/>
            </a:pPr>
            <a:r>
              <a:rPr lang="en-US" dirty="0"/>
              <a:t> The tax rate in the conversion year is the same as the tax rate during the         </a:t>
            </a:r>
          </a:p>
          <a:p>
            <a:pPr defTabSz="820738">
              <a:spcBef>
                <a:spcPts val="538"/>
              </a:spcBef>
              <a:buSzPct val="120000"/>
              <a:buNone/>
              <a:defRPr/>
            </a:pPr>
            <a:r>
              <a:rPr lang="en-US" dirty="0"/>
              <a:t>    withdrawal years (i.e. A x B x C = D; A x C x B = D)</a:t>
            </a:r>
          </a:p>
          <a:p>
            <a:pPr eaLnBrk="1" hangingPunct="1">
              <a:defRPr/>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itle 1"/>
          <p:cNvSpPr>
            <a:spLocks noGrp="1"/>
          </p:cNvSpPr>
          <p:nvPr>
            <p:ph type="title"/>
          </p:nvPr>
        </p:nvSpPr>
        <p:spPr/>
        <p:txBody>
          <a:bodyPr/>
          <a:lstStyle/>
          <a:p>
            <a:pPr eaLnBrk="1" hangingPunct="1"/>
            <a:r>
              <a:rPr lang="en-US" dirty="0"/>
              <a:t>Advanced Roth IRA Planning </a:t>
            </a:r>
            <a:br>
              <a:rPr lang="en-US" dirty="0"/>
            </a:br>
            <a:r>
              <a:rPr lang="en-US" sz="2800" i="1" dirty="0">
                <a:solidFill>
                  <a:srgbClr val="FF0000"/>
                </a:solidFill>
              </a:rPr>
              <a:t>Understanding the Mechanics </a:t>
            </a:r>
            <a:endParaRPr lang="en-US" sz="2800" dirty="0">
              <a:solidFill>
                <a:srgbClr val="FF0000"/>
              </a:solidFill>
            </a:endParaRPr>
          </a:p>
        </p:txBody>
      </p:sp>
      <p:graphicFrame>
        <p:nvGraphicFramePr>
          <p:cNvPr id="160771" name="Object 3"/>
          <p:cNvGraphicFramePr>
            <a:graphicFrameLocks noGrp="1" noChangeAspect="1"/>
          </p:cNvGraphicFramePr>
          <p:nvPr/>
        </p:nvGraphicFramePr>
        <p:xfrm>
          <a:off x="2201864" y="2057401"/>
          <a:ext cx="7780337" cy="3490913"/>
        </p:xfrm>
        <a:graphic>
          <a:graphicData uri="http://schemas.openxmlformats.org/presentationml/2006/ole">
            <mc:AlternateContent xmlns:mc="http://schemas.openxmlformats.org/markup-compatibility/2006">
              <mc:Choice xmlns:v="urn:schemas-microsoft-com:vml" Requires="v">
                <p:oleObj name="Worksheet" r:id="rId2" imgW="8067600" imgH="3619590" progId="Excel.Sheet.8">
                  <p:embed/>
                </p:oleObj>
              </mc:Choice>
              <mc:Fallback>
                <p:oleObj name="Worksheet" r:id="rId2" imgW="8067600" imgH="3619590" progId="Excel.Sheet.8">
                  <p:embed/>
                  <p:pic>
                    <p:nvPicPr>
                      <p:cNvPr id="160771" name="Object 3"/>
                      <p:cNvPicPr>
                        <a:picLocks noGrp="1" noChangeAspect="1" noChangeArrowheads="1"/>
                      </p:cNvPicPr>
                      <p:nvPr/>
                    </p:nvPicPr>
                    <p:blipFill>
                      <a:blip r:embed="rId3"/>
                      <a:srcRect/>
                      <a:stretch>
                        <a:fillRect/>
                      </a:stretch>
                    </p:blipFill>
                    <p:spPr bwMode="auto">
                      <a:xfrm>
                        <a:off x="2201864" y="2057401"/>
                        <a:ext cx="7780337" cy="3490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0187" y="136503"/>
            <a:ext cx="8871626" cy="6142835"/>
          </a:xfrm>
          <a:prstGeom prst="rect">
            <a:avLst/>
          </a:prstGeom>
        </p:spPr>
        <p:txBody>
          <a:bodyPr wrap="square">
            <a:spAutoFit/>
          </a:bodyPr>
          <a:lstStyle/>
          <a:p>
            <a:pPr algn="ctr">
              <a:lnSpc>
                <a:spcPct val="107000"/>
              </a:lnSpc>
            </a:pPr>
            <a:r>
              <a:rPr lang="en-US" sz="2800" b="1" dirty="0">
                <a:solidFill>
                  <a:srgbClr val="000000"/>
                </a:solidFill>
                <a:ea typeface="Calibri" panose="020F0502020204030204" pitchFamily="34" charset="0"/>
                <a:cs typeface="Times New Roman" panose="02020603050405020304" pitchFamily="18" charset="0"/>
              </a:rPr>
              <a:t>Roth IRA Contributions</a:t>
            </a:r>
          </a:p>
          <a:p>
            <a:pPr marL="342900"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Can’t exceed the lesser of:</a:t>
            </a:r>
          </a:p>
          <a:p>
            <a:pPr marL="800100" lvl="1"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“the deductible amount”, or</a:t>
            </a:r>
          </a:p>
          <a:p>
            <a:pPr marL="800100" lvl="1"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taxable compensation for the year. </a:t>
            </a:r>
          </a:p>
          <a:p>
            <a:pPr marL="342900" marR="0" lvl="0" indent="-342900">
              <a:spcBef>
                <a:spcPts val="0"/>
              </a:spcBef>
              <a:spcAft>
                <a:spcPts val="0"/>
              </a:spcAft>
              <a:buFont typeface="Arial" panose="020B0604020202020204" pitchFamily="34" charset="0"/>
              <a:buChar char="•"/>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2022 contribution amount: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$6,000 (or, for taxpayers age 50 or over, $7,000)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Contribution limit based on income (2022 limits)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Single/Head of Household: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Arial" panose="020B0604020202020204" pitchFamily="34" charset="0"/>
              <a:buChar char="•"/>
              <a:tabLst>
                <a:tab pos="13716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Starts phasing out: $129,000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Arial" panose="020B0604020202020204" pitchFamily="34" charset="0"/>
              <a:buChar char="•"/>
              <a:tabLst>
                <a:tab pos="13716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Eliminated: 144,000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Married filing jointly: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Arial" panose="020B0604020202020204" pitchFamily="34" charset="0"/>
              <a:buChar char="•"/>
              <a:tabLst>
                <a:tab pos="13716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Starts phasing out: $204,000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Arial" panose="020B0604020202020204" pitchFamily="34" charset="0"/>
              <a:buChar char="•"/>
              <a:tabLst>
                <a:tab pos="13716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Eliminated: $214,000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9144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Married filing separately: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Arial" panose="020B0604020202020204" pitchFamily="34" charset="0"/>
              <a:buChar char="•"/>
              <a:tabLst>
                <a:tab pos="13716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Starts phasing out at less than $10,000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Arial" panose="020B0604020202020204" pitchFamily="34" charset="0"/>
              <a:buChar char="•"/>
              <a:tabLst>
                <a:tab pos="13716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Eliminated: $10,000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Contribution must be made by the due date for that year’s tax return (not including extensions)</a:t>
            </a:r>
          </a:p>
          <a:p>
            <a:pPr marL="342900" marR="0" lvl="0" indent="-34290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Contributions require earned income, but are not limited by age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ct val="107000"/>
              </a:lnSpc>
              <a:buFont typeface="Arial" panose="020B0604020202020204" pitchFamily="34" charset="0"/>
              <a:buChar char="•"/>
            </a:pPr>
            <a:endParaRPr lang="en-US" sz="1400" dirty="0">
              <a:solidFill>
                <a:srgbClr val="000000"/>
              </a:solidFill>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Cash only</a:t>
            </a:r>
          </a:p>
          <a:p>
            <a:pPr marL="342900" indent="-342900">
              <a:lnSpc>
                <a:spcPct val="107000"/>
              </a:lnSpc>
              <a:buFont typeface="Arial" panose="020B0604020202020204" pitchFamily="34" charset="0"/>
              <a:buChar char="•"/>
            </a:pPr>
            <a:endParaRPr lang="en-US" sz="1400" dirty="0">
              <a:solidFill>
                <a:srgbClr val="000000"/>
              </a:solidFill>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By due date for filing year’s tax return (not including extensions)</a:t>
            </a:r>
          </a:p>
          <a:p>
            <a:pPr marL="342900" indent="-342900">
              <a:lnSpc>
                <a:spcPct val="107000"/>
              </a:lnSpc>
              <a:buFont typeface="Arial" panose="020B0604020202020204" pitchFamily="34" charset="0"/>
              <a:buChar char="•"/>
            </a:pPr>
            <a:endParaRPr lang="en-US" sz="1400" dirty="0">
              <a:solidFill>
                <a:srgbClr val="000000"/>
              </a:solidFill>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1400" dirty="0">
                <a:solidFill>
                  <a:srgbClr val="000000"/>
                </a:solidFill>
                <a:ea typeface="Calibri" panose="020F0502020204030204" pitchFamily="34" charset="0"/>
                <a:cs typeface="Times New Roman" panose="02020603050405020304" pitchFamily="18" charset="0"/>
              </a:rPr>
              <a:t>Contributions allowed after age 70.5</a:t>
            </a:r>
          </a:p>
          <a:p>
            <a:pPr marL="342900" indent="-342900">
              <a:lnSpc>
                <a:spcPct val="107000"/>
              </a:lnSpc>
              <a:buFont typeface="Arial" panose="020B0604020202020204" pitchFamily="34" charset="0"/>
              <a:buChar char="•"/>
            </a:pPr>
            <a:endParaRPr lang="en-US"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8831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Title 1"/>
          <p:cNvSpPr>
            <a:spLocks noGrp="1"/>
          </p:cNvSpPr>
          <p:nvPr>
            <p:ph type="title"/>
          </p:nvPr>
        </p:nvSpPr>
        <p:spPr/>
        <p:txBody>
          <a:bodyPr/>
          <a:lstStyle/>
          <a:p>
            <a:pPr eaLnBrk="1" hangingPunct="1"/>
            <a:r>
              <a:rPr lang="en-US" dirty="0"/>
              <a:t>Advanced Roth IRA Planning </a:t>
            </a:r>
            <a:br>
              <a:rPr lang="en-US" dirty="0"/>
            </a:br>
            <a:r>
              <a:rPr lang="en-US" sz="2800" i="1" dirty="0">
                <a:solidFill>
                  <a:srgbClr val="FF0000"/>
                </a:solidFill>
              </a:rPr>
              <a:t>Understanding the Mechanics </a:t>
            </a:r>
            <a:endParaRPr lang="en-US" sz="2800" dirty="0">
              <a:solidFill>
                <a:srgbClr val="FF0000"/>
              </a:solidFill>
            </a:endParaRPr>
          </a:p>
        </p:txBody>
      </p:sp>
      <p:sp>
        <p:nvSpPr>
          <p:cNvPr id="3" name="Content Placeholder 2"/>
          <p:cNvSpPr>
            <a:spLocks noGrp="1"/>
          </p:cNvSpPr>
          <p:nvPr>
            <p:ph idx="1"/>
          </p:nvPr>
        </p:nvSpPr>
        <p:spPr/>
        <p:txBody>
          <a:bodyPr/>
          <a:lstStyle/>
          <a:p>
            <a:pPr marL="0" indent="0">
              <a:buNone/>
              <a:tabLst>
                <a:tab pos="860425" algn="l"/>
              </a:tabLst>
              <a:defRPr/>
            </a:pPr>
            <a:r>
              <a:rPr lang="en-US" b="1" dirty="0"/>
              <a:t>Critical decision factors</a:t>
            </a:r>
          </a:p>
          <a:p>
            <a:pPr marL="695325" lvl="1">
              <a:buFont typeface="Arial" charset="0"/>
              <a:buChar char="•"/>
              <a:tabLst>
                <a:tab pos="860425" algn="l"/>
              </a:tabLst>
              <a:defRPr/>
            </a:pPr>
            <a:r>
              <a:rPr lang="en-US" dirty="0"/>
              <a:t>Tax rate differential (year of conversion vs. withdrawal years)</a:t>
            </a:r>
          </a:p>
          <a:p>
            <a:pPr marL="695325" lvl="1">
              <a:buFont typeface="Arial" charset="0"/>
              <a:buChar char="•"/>
              <a:tabLst>
                <a:tab pos="860425" algn="l"/>
              </a:tabLst>
              <a:defRPr/>
            </a:pPr>
            <a:r>
              <a:rPr lang="en-US" dirty="0"/>
              <a:t>Use of “outside funds” to pay the income tax liability</a:t>
            </a:r>
          </a:p>
          <a:p>
            <a:pPr marL="695325" lvl="1">
              <a:buFont typeface="Arial" charset="0"/>
              <a:buChar char="•"/>
              <a:tabLst>
                <a:tab pos="860425" algn="l"/>
              </a:tabLst>
              <a:defRPr/>
            </a:pPr>
            <a:r>
              <a:rPr lang="en-US" dirty="0"/>
              <a:t>Need for IRA funds to meet annual living expenses</a:t>
            </a:r>
          </a:p>
          <a:p>
            <a:pPr marL="695325" lvl="1">
              <a:buFont typeface="Arial" charset="0"/>
              <a:buChar char="•"/>
              <a:tabLst>
                <a:tab pos="860425" algn="l"/>
              </a:tabLst>
              <a:defRPr/>
            </a:pPr>
            <a:r>
              <a:rPr lang="en-US" dirty="0"/>
              <a:t>Time horizon </a:t>
            </a:r>
            <a:endParaRPr lang="en-US" dirty="0">
              <a:cs typeface="Arial" charset="0"/>
            </a:endParaRPr>
          </a:p>
          <a:p>
            <a:pPr eaLnBrk="1" hangingPunct="1">
              <a:defRPr/>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Title 1"/>
          <p:cNvSpPr>
            <a:spLocks noGrp="1"/>
          </p:cNvSpPr>
          <p:nvPr>
            <p:ph type="title"/>
          </p:nvPr>
        </p:nvSpPr>
        <p:spPr/>
        <p:txBody>
          <a:bodyPr/>
          <a:lstStyle/>
          <a:p>
            <a:pPr eaLnBrk="1" hangingPunct="1"/>
            <a:r>
              <a:rPr lang="en-US" dirty="0"/>
              <a:t>Advanced Roth IRA Planning</a:t>
            </a:r>
            <a:br>
              <a:rPr lang="en-US" dirty="0"/>
            </a:br>
            <a:r>
              <a:rPr lang="en-US" sz="2800" i="1" dirty="0">
                <a:solidFill>
                  <a:srgbClr val="FF0000"/>
                </a:solidFill>
              </a:rPr>
              <a:t>Understanding the Mechanics </a:t>
            </a:r>
            <a:r>
              <a:rPr lang="en-US" sz="2800" dirty="0">
                <a:solidFill>
                  <a:srgbClr val="FF0000"/>
                </a:solidFill>
              </a:rPr>
              <a:t>- </a:t>
            </a:r>
            <a:r>
              <a:rPr lang="en-US" sz="2800" i="1" dirty="0">
                <a:solidFill>
                  <a:srgbClr val="FF0000"/>
                </a:solidFill>
              </a:rPr>
              <a:t>Tax Rate Differential  </a:t>
            </a:r>
            <a:endParaRPr lang="en-US" sz="3200" i="1" dirty="0">
              <a:solidFill>
                <a:srgbClr val="FF0000"/>
              </a:solidFill>
            </a:endParaRPr>
          </a:p>
        </p:txBody>
      </p:sp>
      <p:sp>
        <p:nvSpPr>
          <p:cNvPr id="162818" name="Content Placeholder 2"/>
          <p:cNvSpPr>
            <a:spLocks noGrp="1"/>
          </p:cNvSpPr>
          <p:nvPr>
            <p:ph idx="1"/>
          </p:nvPr>
        </p:nvSpPr>
        <p:spPr/>
        <p:txBody>
          <a:bodyPr/>
          <a:lstStyle/>
          <a:p>
            <a:pPr defTabSz="820738">
              <a:spcBef>
                <a:spcPts val="538"/>
              </a:spcBef>
              <a:buClr>
                <a:srgbClr val="FFCC00"/>
              </a:buClr>
              <a:buSzPct val="120000"/>
              <a:buNone/>
              <a:tabLst>
                <a:tab pos="287338" algn="l"/>
                <a:tab pos="860425" algn="l"/>
              </a:tabLst>
            </a:pPr>
            <a:r>
              <a:rPr lang="en-US" sz="2000" dirty="0"/>
              <a:t> </a:t>
            </a:r>
            <a:r>
              <a:rPr lang="en-US" dirty="0"/>
              <a:t>The key to successful Roth IRA conversions is to keep as much of the conversion income as possible in the current marginal tax bracket</a:t>
            </a:r>
          </a:p>
          <a:p>
            <a:pPr marL="695325" lvl="1" defTabSz="820738">
              <a:spcBef>
                <a:spcPts val="538"/>
              </a:spcBef>
              <a:buSzPct val="120000"/>
              <a:buFont typeface="Arial" charset="0"/>
              <a:buChar char="•"/>
              <a:tabLst>
                <a:tab pos="287338" algn="l"/>
                <a:tab pos="860425" algn="l"/>
              </a:tabLst>
            </a:pPr>
            <a:endParaRPr lang="en-US" dirty="0"/>
          </a:p>
          <a:p>
            <a:pPr marL="695325" lvl="1" defTabSz="820738">
              <a:spcBef>
                <a:spcPts val="538"/>
              </a:spcBef>
              <a:buSzPct val="120000"/>
              <a:buFont typeface="Arial" charset="0"/>
              <a:buChar char="•"/>
              <a:tabLst>
                <a:tab pos="287338" algn="l"/>
                <a:tab pos="860425" algn="l"/>
              </a:tabLst>
            </a:pPr>
            <a:r>
              <a:rPr lang="en-US" dirty="0"/>
              <a:t>However, there are times when it may make sense to convert more and go into higher tax brackets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itle 1"/>
          <p:cNvSpPr>
            <a:spLocks noGrp="1"/>
          </p:cNvSpPr>
          <p:nvPr>
            <p:ph type="title"/>
          </p:nvPr>
        </p:nvSpPr>
        <p:spPr/>
        <p:txBody>
          <a:bodyPr/>
          <a:lstStyle/>
          <a:p>
            <a:pPr eaLnBrk="1" hangingPunct="1"/>
            <a:r>
              <a:rPr lang="en-US" dirty="0"/>
              <a:t>Advanced Roth IRA Planning</a:t>
            </a:r>
            <a:br>
              <a:rPr lang="en-US" sz="3600" dirty="0"/>
            </a:br>
            <a:r>
              <a:rPr lang="en-US" sz="2800" i="1" dirty="0">
                <a:solidFill>
                  <a:srgbClr val="FF0000"/>
                </a:solidFill>
              </a:rPr>
              <a:t>Understanding the Mechanics </a:t>
            </a:r>
            <a:r>
              <a:rPr lang="en-US" sz="2800" dirty="0">
                <a:solidFill>
                  <a:srgbClr val="FF0000"/>
                </a:solidFill>
              </a:rPr>
              <a:t>- </a:t>
            </a:r>
            <a:r>
              <a:rPr lang="en-US" sz="2800" i="1" dirty="0">
                <a:solidFill>
                  <a:srgbClr val="FF0000"/>
                </a:solidFill>
              </a:rPr>
              <a:t>Tax Rate Differential </a:t>
            </a:r>
          </a:p>
        </p:txBody>
      </p:sp>
      <p:grpSp>
        <p:nvGrpSpPr>
          <p:cNvPr id="164867" name="Group 3"/>
          <p:cNvGrpSpPr>
            <a:grpSpLocks/>
          </p:cNvGrpSpPr>
          <p:nvPr/>
        </p:nvGrpSpPr>
        <p:grpSpPr bwMode="auto">
          <a:xfrm>
            <a:off x="1828768" y="1812152"/>
            <a:ext cx="7239032" cy="4337822"/>
            <a:chOff x="201" y="858"/>
            <a:chExt cx="5089" cy="3105"/>
          </a:xfrm>
        </p:grpSpPr>
        <p:sp>
          <p:nvSpPr>
            <p:cNvPr id="164871" name="Line 4"/>
            <p:cNvSpPr>
              <a:spLocks noChangeShapeType="1"/>
            </p:cNvSpPr>
            <p:nvPr/>
          </p:nvSpPr>
          <p:spPr bwMode="auto">
            <a:xfrm>
              <a:off x="720" y="3456"/>
              <a:ext cx="72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72" name="Line 5"/>
            <p:cNvSpPr>
              <a:spLocks noChangeShapeType="1"/>
            </p:cNvSpPr>
            <p:nvPr/>
          </p:nvSpPr>
          <p:spPr bwMode="auto">
            <a:xfrm>
              <a:off x="720" y="3456"/>
              <a:ext cx="0" cy="43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73" name="Line 6"/>
            <p:cNvSpPr>
              <a:spLocks noChangeShapeType="1"/>
            </p:cNvSpPr>
            <p:nvPr/>
          </p:nvSpPr>
          <p:spPr bwMode="auto">
            <a:xfrm>
              <a:off x="1440" y="3024"/>
              <a:ext cx="0" cy="43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74" name="Line 7"/>
            <p:cNvSpPr>
              <a:spLocks noChangeShapeType="1"/>
            </p:cNvSpPr>
            <p:nvPr/>
          </p:nvSpPr>
          <p:spPr bwMode="auto">
            <a:xfrm>
              <a:off x="1440" y="3024"/>
              <a:ext cx="72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75" name="Line 8"/>
            <p:cNvSpPr>
              <a:spLocks noChangeShapeType="1"/>
            </p:cNvSpPr>
            <p:nvPr/>
          </p:nvSpPr>
          <p:spPr bwMode="auto">
            <a:xfrm>
              <a:off x="2160" y="2592"/>
              <a:ext cx="0" cy="43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76" name="Line 9"/>
            <p:cNvSpPr>
              <a:spLocks noChangeShapeType="1"/>
            </p:cNvSpPr>
            <p:nvPr/>
          </p:nvSpPr>
          <p:spPr bwMode="auto">
            <a:xfrm>
              <a:off x="2160" y="2592"/>
              <a:ext cx="72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77" name="Line 10"/>
            <p:cNvSpPr>
              <a:spLocks noChangeShapeType="1"/>
            </p:cNvSpPr>
            <p:nvPr/>
          </p:nvSpPr>
          <p:spPr bwMode="auto">
            <a:xfrm>
              <a:off x="2880" y="2160"/>
              <a:ext cx="0" cy="43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78" name="Line 11"/>
            <p:cNvSpPr>
              <a:spLocks noChangeShapeType="1"/>
            </p:cNvSpPr>
            <p:nvPr/>
          </p:nvSpPr>
          <p:spPr bwMode="auto">
            <a:xfrm>
              <a:off x="2880" y="2160"/>
              <a:ext cx="72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79" name="Line 12"/>
            <p:cNvSpPr>
              <a:spLocks noChangeShapeType="1"/>
            </p:cNvSpPr>
            <p:nvPr/>
          </p:nvSpPr>
          <p:spPr bwMode="auto">
            <a:xfrm>
              <a:off x="3600" y="1728"/>
              <a:ext cx="0" cy="43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0" name="Line 13"/>
            <p:cNvSpPr>
              <a:spLocks noChangeShapeType="1"/>
            </p:cNvSpPr>
            <p:nvPr/>
          </p:nvSpPr>
          <p:spPr bwMode="auto">
            <a:xfrm>
              <a:off x="3600" y="1728"/>
              <a:ext cx="72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Text Box 14"/>
            <p:cNvSpPr txBox="1">
              <a:spLocks noChangeArrowheads="1"/>
            </p:cNvSpPr>
            <p:nvPr/>
          </p:nvSpPr>
          <p:spPr bwMode="auto">
            <a:xfrm>
              <a:off x="768" y="3504"/>
              <a:ext cx="922" cy="459"/>
            </a:xfrm>
            <a:prstGeom prst="rect">
              <a:avLst/>
            </a:prstGeom>
            <a:noFill/>
            <a:ln>
              <a:noFill/>
            </a:ln>
            <a:effectLst/>
          </p:spPr>
          <p:txBody>
            <a:bodyPr>
              <a:spAutoFit/>
            </a:bodyPr>
            <a:lstStyle/>
            <a:p>
              <a:pPr>
                <a:lnSpc>
                  <a:spcPct val="90000"/>
                </a:lnSpc>
                <a:spcBef>
                  <a:spcPct val="20000"/>
                </a:spcBef>
                <a:buClr>
                  <a:schemeClr val="tx1"/>
                </a:buClr>
                <a:buFont typeface="Arial" charset="0"/>
                <a:buNone/>
                <a:defRPr/>
              </a:pPr>
              <a:r>
                <a:rPr lang="en-US" sz="2000">
                  <a:effectLst>
                    <a:outerShdw blurRad="38100" dist="38100" dir="2700000" algn="tl">
                      <a:srgbClr val="C0C0C0"/>
                    </a:outerShdw>
                  </a:effectLst>
                </a:rPr>
                <a:t>10% tax bracket</a:t>
              </a:r>
            </a:p>
          </p:txBody>
        </p:sp>
        <p:sp>
          <p:nvSpPr>
            <p:cNvPr id="19" name="Text Box 15"/>
            <p:cNvSpPr txBox="1">
              <a:spLocks noChangeArrowheads="1"/>
            </p:cNvSpPr>
            <p:nvPr/>
          </p:nvSpPr>
          <p:spPr bwMode="auto">
            <a:xfrm>
              <a:off x="1488" y="3072"/>
              <a:ext cx="922" cy="459"/>
            </a:xfrm>
            <a:prstGeom prst="rect">
              <a:avLst/>
            </a:prstGeom>
            <a:noFill/>
            <a:ln>
              <a:noFill/>
            </a:ln>
            <a:effectLst/>
          </p:spPr>
          <p:txBody>
            <a:bodyPr>
              <a:spAutoFit/>
            </a:bodyPr>
            <a:lstStyle/>
            <a:p>
              <a:pPr>
                <a:lnSpc>
                  <a:spcPct val="90000"/>
                </a:lnSpc>
                <a:spcBef>
                  <a:spcPct val="20000"/>
                </a:spcBef>
                <a:buClr>
                  <a:schemeClr val="tx1"/>
                </a:buClr>
                <a:buFont typeface="Arial" charset="0"/>
                <a:buNone/>
                <a:defRPr/>
              </a:pPr>
              <a:r>
                <a:rPr lang="en-US" sz="2000" dirty="0">
                  <a:effectLst>
                    <a:outerShdw blurRad="38100" dist="38100" dir="2700000" algn="tl">
                      <a:srgbClr val="C0C0C0"/>
                    </a:outerShdw>
                  </a:effectLst>
                </a:rPr>
                <a:t>12% tax bracket</a:t>
              </a:r>
            </a:p>
          </p:txBody>
        </p:sp>
        <p:sp>
          <p:nvSpPr>
            <p:cNvPr id="20" name="Text Box 16"/>
            <p:cNvSpPr txBox="1">
              <a:spLocks noChangeArrowheads="1"/>
            </p:cNvSpPr>
            <p:nvPr/>
          </p:nvSpPr>
          <p:spPr bwMode="auto">
            <a:xfrm>
              <a:off x="2208" y="2640"/>
              <a:ext cx="923" cy="459"/>
            </a:xfrm>
            <a:prstGeom prst="rect">
              <a:avLst/>
            </a:prstGeom>
            <a:noFill/>
            <a:ln>
              <a:noFill/>
            </a:ln>
            <a:effectLst/>
          </p:spPr>
          <p:txBody>
            <a:bodyPr>
              <a:spAutoFit/>
            </a:bodyPr>
            <a:lstStyle/>
            <a:p>
              <a:pPr>
                <a:lnSpc>
                  <a:spcPct val="90000"/>
                </a:lnSpc>
                <a:spcBef>
                  <a:spcPct val="20000"/>
                </a:spcBef>
                <a:buClr>
                  <a:schemeClr val="tx1"/>
                </a:buClr>
                <a:buFont typeface="Arial" charset="0"/>
                <a:buNone/>
                <a:defRPr/>
              </a:pPr>
              <a:r>
                <a:rPr lang="en-US" sz="2000" dirty="0">
                  <a:effectLst>
                    <a:outerShdw blurRad="38100" dist="38100" dir="2700000" algn="tl">
                      <a:srgbClr val="C0C0C0"/>
                    </a:outerShdw>
                  </a:effectLst>
                </a:rPr>
                <a:t>22% tax bracket</a:t>
              </a:r>
            </a:p>
          </p:txBody>
        </p:sp>
        <p:sp>
          <p:nvSpPr>
            <p:cNvPr id="21" name="Text Box 17"/>
            <p:cNvSpPr txBox="1">
              <a:spLocks noChangeArrowheads="1"/>
            </p:cNvSpPr>
            <p:nvPr/>
          </p:nvSpPr>
          <p:spPr bwMode="auto">
            <a:xfrm>
              <a:off x="2929" y="2209"/>
              <a:ext cx="923" cy="463"/>
            </a:xfrm>
            <a:prstGeom prst="rect">
              <a:avLst/>
            </a:prstGeom>
            <a:noFill/>
            <a:ln>
              <a:noFill/>
            </a:ln>
            <a:effectLst/>
          </p:spPr>
          <p:txBody>
            <a:bodyPr>
              <a:spAutoFit/>
            </a:bodyPr>
            <a:lstStyle/>
            <a:p>
              <a:pPr>
                <a:lnSpc>
                  <a:spcPct val="90000"/>
                </a:lnSpc>
                <a:spcBef>
                  <a:spcPct val="20000"/>
                </a:spcBef>
                <a:buClr>
                  <a:schemeClr val="tx1"/>
                </a:buClr>
                <a:buFont typeface="Arial" charset="0"/>
                <a:buNone/>
                <a:defRPr/>
              </a:pPr>
              <a:r>
                <a:rPr lang="en-US" sz="2000" dirty="0">
                  <a:effectLst>
                    <a:outerShdw blurRad="38100" dist="38100" dir="2700000" algn="tl">
                      <a:srgbClr val="C0C0C0"/>
                    </a:outerShdw>
                  </a:effectLst>
                </a:rPr>
                <a:t>24% tax bracket</a:t>
              </a:r>
            </a:p>
          </p:txBody>
        </p:sp>
        <p:sp>
          <p:nvSpPr>
            <p:cNvPr id="22" name="Text Box 18"/>
            <p:cNvSpPr txBox="1">
              <a:spLocks noChangeArrowheads="1"/>
            </p:cNvSpPr>
            <p:nvPr/>
          </p:nvSpPr>
          <p:spPr bwMode="auto">
            <a:xfrm>
              <a:off x="3648" y="1774"/>
              <a:ext cx="922" cy="459"/>
            </a:xfrm>
            <a:prstGeom prst="rect">
              <a:avLst/>
            </a:prstGeom>
            <a:noFill/>
            <a:ln>
              <a:noFill/>
            </a:ln>
            <a:effectLst/>
          </p:spPr>
          <p:txBody>
            <a:bodyPr>
              <a:spAutoFit/>
            </a:bodyPr>
            <a:lstStyle/>
            <a:p>
              <a:pPr>
                <a:lnSpc>
                  <a:spcPct val="90000"/>
                </a:lnSpc>
                <a:spcBef>
                  <a:spcPct val="20000"/>
                </a:spcBef>
                <a:buClr>
                  <a:schemeClr val="tx1"/>
                </a:buClr>
                <a:buFont typeface="Arial" charset="0"/>
                <a:buNone/>
                <a:defRPr/>
              </a:pPr>
              <a:r>
                <a:rPr lang="en-US" sz="2000" dirty="0">
                  <a:effectLst>
                    <a:outerShdw blurRad="38100" dist="38100" dir="2700000" algn="tl">
                      <a:srgbClr val="C0C0C0"/>
                    </a:outerShdw>
                  </a:effectLst>
                </a:rPr>
                <a:t>32% tax bracket</a:t>
              </a:r>
            </a:p>
          </p:txBody>
        </p:sp>
        <p:sp>
          <p:nvSpPr>
            <p:cNvPr id="164886" name="Line 19"/>
            <p:cNvSpPr>
              <a:spLocks noChangeShapeType="1"/>
            </p:cNvSpPr>
            <p:nvPr/>
          </p:nvSpPr>
          <p:spPr bwMode="auto">
            <a:xfrm>
              <a:off x="4320" y="1296"/>
              <a:ext cx="0" cy="43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7" name="Line 20"/>
            <p:cNvSpPr>
              <a:spLocks noChangeShapeType="1"/>
            </p:cNvSpPr>
            <p:nvPr/>
          </p:nvSpPr>
          <p:spPr bwMode="auto">
            <a:xfrm>
              <a:off x="4320" y="1296"/>
              <a:ext cx="72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Text Box 21"/>
            <p:cNvSpPr txBox="1">
              <a:spLocks noChangeArrowheads="1"/>
            </p:cNvSpPr>
            <p:nvPr/>
          </p:nvSpPr>
          <p:spPr bwMode="auto">
            <a:xfrm>
              <a:off x="4368" y="1344"/>
              <a:ext cx="922" cy="459"/>
            </a:xfrm>
            <a:prstGeom prst="rect">
              <a:avLst/>
            </a:prstGeom>
            <a:noFill/>
            <a:ln>
              <a:noFill/>
            </a:ln>
            <a:effectLst/>
          </p:spPr>
          <p:txBody>
            <a:bodyPr>
              <a:spAutoFit/>
            </a:bodyPr>
            <a:lstStyle/>
            <a:p>
              <a:pPr>
                <a:lnSpc>
                  <a:spcPct val="90000"/>
                </a:lnSpc>
                <a:spcBef>
                  <a:spcPct val="20000"/>
                </a:spcBef>
                <a:buClr>
                  <a:schemeClr val="tx1"/>
                </a:buClr>
                <a:buFont typeface="Arial" charset="0"/>
                <a:buNone/>
                <a:defRPr/>
              </a:pPr>
              <a:r>
                <a:rPr lang="en-US" sz="2000" dirty="0">
                  <a:effectLst>
                    <a:outerShdw blurRad="38100" dist="38100" dir="2700000" algn="tl">
                      <a:srgbClr val="C0C0C0"/>
                    </a:outerShdw>
                  </a:effectLst>
                </a:rPr>
                <a:t>35% tax bracket</a:t>
              </a:r>
            </a:p>
          </p:txBody>
        </p:sp>
        <p:sp>
          <p:nvSpPr>
            <p:cNvPr id="164889" name="Line 22"/>
            <p:cNvSpPr>
              <a:spLocks noChangeShapeType="1"/>
            </p:cNvSpPr>
            <p:nvPr/>
          </p:nvSpPr>
          <p:spPr bwMode="auto">
            <a:xfrm>
              <a:off x="2496" y="2160"/>
              <a:ext cx="0" cy="43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890" name="Line 23"/>
            <p:cNvSpPr>
              <a:spLocks noChangeShapeType="1"/>
            </p:cNvSpPr>
            <p:nvPr/>
          </p:nvSpPr>
          <p:spPr bwMode="auto">
            <a:xfrm>
              <a:off x="3201" y="1632"/>
              <a:ext cx="345" cy="479"/>
            </a:xfrm>
            <a:prstGeom prst="line">
              <a:avLst/>
            </a:prstGeom>
            <a:noFill/>
            <a:ln w="38100">
              <a:solidFill>
                <a:srgbClr val="00B05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00B050"/>
                </a:solidFill>
              </a:endParaRPr>
            </a:p>
          </p:txBody>
        </p:sp>
        <p:sp>
          <p:nvSpPr>
            <p:cNvPr id="164891" name="Line 24"/>
            <p:cNvSpPr>
              <a:spLocks noChangeShapeType="1"/>
            </p:cNvSpPr>
            <p:nvPr/>
          </p:nvSpPr>
          <p:spPr bwMode="auto">
            <a:xfrm>
              <a:off x="3713" y="1006"/>
              <a:ext cx="345" cy="671"/>
            </a:xfrm>
            <a:prstGeom prst="line">
              <a:avLst/>
            </a:prstGeom>
            <a:noFill/>
            <a:ln w="22225">
              <a:solidFill>
                <a:srgbClr val="0070C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64892" name="Text Box 25"/>
            <p:cNvSpPr txBox="1">
              <a:spLocks noChangeArrowheads="1"/>
            </p:cNvSpPr>
            <p:nvPr/>
          </p:nvSpPr>
          <p:spPr bwMode="auto">
            <a:xfrm>
              <a:off x="961" y="1944"/>
              <a:ext cx="975"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lnSpc>
                  <a:spcPct val="90000"/>
                </a:lnSpc>
                <a:spcBef>
                  <a:spcPct val="20000"/>
                </a:spcBef>
                <a:buClr>
                  <a:schemeClr val="tx1"/>
                </a:buClr>
                <a:buFont typeface="Arial" charset="0"/>
                <a:buNone/>
              </a:pPr>
              <a:r>
                <a:rPr lang="en-US" sz="1400" b="1" dirty="0"/>
                <a:t>Current taxable income</a:t>
              </a:r>
            </a:p>
          </p:txBody>
        </p:sp>
        <p:sp>
          <p:nvSpPr>
            <p:cNvPr id="164893" name="Line 26"/>
            <p:cNvSpPr>
              <a:spLocks noChangeShapeType="1"/>
            </p:cNvSpPr>
            <p:nvPr/>
          </p:nvSpPr>
          <p:spPr bwMode="auto">
            <a:xfrm flipV="1">
              <a:off x="1968" y="1632"/>
              <a:ext cx="1168" cy="0"/>
            </a:xfrm>
            <a:prstGeom prst="line">
              <a:avLst/>
            </a:prstGeom>
            <a:noFill/>
            <a:ln w="38100">
              <a:solidFill>
                <a:srgbClr val="00B050"/>
              </a:solidFill>
              <a:prstDash val="dash"/>
              <a:round/>
              <a:headEnd/>
              <a:tailEnd/>
            </a:ln>
            <a:extLst>
              <a:ext uri="{909E8E84-426E-40DD-AFC4-6F175D3DCCD1}">
                <a14:hiddenFill xmlns:a14="http://schemas.microsoft.com/office/drawing/2010/main">
                  <a:noFill/>
                </a14:hiddenFill>
              </a:ext>
            </a:extLst>
          </p:spPr>
          <p:txBody>
            <a:bodyPr/>
            <a:lstStyle/>
            <a:p>
              <a:endParaRPr lang="en-US">
                <a:solidFill>
                  <a:srgbClr val="00B050"/>
                </a:solidFill>
              </a:endParaRPr>
            </a:p>
          </p:txBody>
        </p:sp>
        <p:sp>
          <p:nvSpPr>
            <p:cNvPr id="164894" name="Line 27"/>
            <p:cNvSpPr>
              <a:spLocks noChangeShapeType="1"/>
            </p:cNvSpPr>
            <p:nvPr/>
          </p:nvSpPr>
          <p:spPr bwMode="auto">
            <a:xfrm flipH="1">
              <a:off x="1995" y="1006"/>
              <a:ext cx="1638" cy="5"/>
            </a:xfrm>
            <a:prstGeom prst="line">
              <a:avLst/>
            </a:prstGeom>
            <a:noFill/>
            <a:ln w="22225">
              <a:solidFill>
                <a:srgbClr val="0070C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4895" name="Text Box 28"/>
            <p:cNvSpPr txBox="1">
              <a:spLocks noChangeArrowheads="1"/>
            </p:cNvSpPr>
            <p:nvPr/>
          </p:nvSpPr>
          <p:spPr bwMode="auto">
            <a:xfrm>
              <a:off x="255" y="1460"/>
              <a:ext cx="1713"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lnSpc>
                  <a:spcPct val="90000"/>
                </a:lnSpc>
                <a:spcBef>
                  <a:spcPct val="20000"/>
                </a:spcBef>
                <a:buClr>
                  <a:schemeClr val="tx1"/>
                </a:buClr>
                <a:buFont typeface="Arial" charset="0"/>
                <a:buNone/>
              </a:pPr>
              <a:r>
                <a:rPr lang="en-US" sz="1400" b="1" dirty="0">
                  <a:solidFill>
                    <a:srgbClr val="00B050"/>
                  </a:solidFill>
                </a:rPr>
                <a:t>Example of an Easy </a:t>
              </a:r>
            </a:p>
            <a:p>
              <a:pPr algn="r" eaLnBrk="1" hangingPunct="1">
                <a:lnSpc>
                  <a:spcPct val="90000"/>
                </a:lnSpc>
                <a:spcBef>
                  <a:spcPct val="20000"/>
                </a:spcBef>
                <a:buClr>
                  <a:schemeClr val="tx1"/>
                </a:buClr>
                <a:buFont typeface="Arial" charset="0"/>
                <a:buNone/>
              </a:pPr>
              <a:r>
                <a:rPr lang="en-US" sz="1400" b="1" dirty="0">
                  <a:solidFill>
                    <a:srgbClr val="00B050"/>
                  </a:solidFill>
                </a:rPr>
                <a:t>Roth Conversion Target</a:t>
              </a:r>
            </a:p>
          </p:txBody>
        </p:sp>
        <p:sp>
          <p:nvSpPr>
            <p:cNvPr id="164896" name="Text Box 29"/>
            <p:cNvSpPr txBox="1">
              <a:spLocks noChangeArrowheads="1"/>
            </p:cNvSpPr>
            <p:nvPr/>
          </p:nvSpPr>
          <p:spPr bwMode="auto">
            <a:xfrm>
              <a:off x="201" y="858"/>
              <a:ext cx="1816" cy="284"/>
            </a:xfrm>
            <a:prstGeom prst="rect">
              <a:avLst/>
            </a:prstGeom>
            <a:no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lnSpc>
                  <a:spcPct val="90000"/>
                </a:lnSpc>
                <a:spcBef>
                  <a:spcPct val="20000"/>
                </a:spcBef>
                <a:buClr>
                  <a:schemeClr val="tx1"/>
                </a:buClr>
                <a:buFont typeface="Arial" charset="0"/>
                <a:buNone/>
              </a:pPr>
              <a:r>
                <a:rPr lang="en-US" sz="1100" dirty="0">
                  <a:solidFill>
                    <a:srgbClr val="0070C0"/>
                  </a:solidFill>
                </a:rPr>
                <a:t>The optimum conversion Amount may be much higher and difficult to find.</a:t>
              </a:r>
            </a:p>
          </p:txBody>
        </p:sp>
        <p:sp>
          <p:nvSpPr>
            <p:cNvPr id="164897" name="Line 30"/>
            <p:cNvSpPr>
              <a:spLocks noChangeShapeType="1"/>
            </p:cNvSpPr>
            <p:nvPr/>
          </p:nvSpPr>
          <p:spPr bwMode="auto">
            <a:xfrm flipH="1">
              <a:off x="1968" y="2160"/>
              <a:ext cx="52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4868" name="Line 19"/>
          <p:cNvSpPr>
            <a:spLocks noChangeShapeType="1"/>
          </p:cNvSpPr>
          <p:nvPr/>
        </p:nvSpPr>
        <p:spPr bwMode="auto">
          <a:xfrm>
            <a:off x="8686800" y="1828800"/>
            <a:ext cx="0" cy="6032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9" name="Line 20"/>
          <p:cNvSpPr>
            <a:spLocks noChangeShapeType="1"/>
          </p:cNvSpPr>
          <p:nvPr/>
        </p:nvSpPr>
        <p:spPr bwMode="auto">
          <a:xfrm>
            <a:off x="8686800" y="1828800"/>
            <a:ext cx="102393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Text Box 21"/>
          <p:cNvSpPr txBox="1">
            <a:spLocks noChangeArrowheads="1"/>
          </p:cNvSpPr>
          <p:nvPr/>
        </p:nvSpPr>
        <p:spPr bwMode="auto">
          <a:xfrm>
            <a:off x="8755064" y="1895475"/>
            <a:ext cx="1311275" cy="641350"/>
          </a:xfrm>
          <a:prstGeom prst="rect">
            <a:avLst/>
          </a:prstGeom>
          <a:noFill/>
          <a:ln>
            <a:noFill/>
          </a:ln>
          <a:effectLst/>
        </p:spPr>
        <p:txBody>
          <a:bodyPr>
            <a:spAutoFit/>
          </a:bodyPr>
          <a:lstStyle/>
          <a:p>
            <a:pPr>
              <a:lnSpc>
                <a:spcPct val="90000"/>
              </a:lnSpc>
              <a:spcBef>
                <a:spcPct val="20000"/>
              </a:spcBef>
              <a:buClr>
                <a:schemeClr val="tx1"/>
              </a:buClr>
              <a:buFont typeface="Arial" charset="0"/>
              <a:buNone/>
              <a:defRPr/>
            </a:pPr>
            <a:r>
              <a:rPr lang="en-US" sz="2000" dirty="0">
                <a:effectLst>
                  <a:outerShdw blurRad="38100" dist="38100" dir="2700000" algn="tl">
                    <a:srgbClr val="C0C0C0"/>
                  </a:outerShdw>
                </a:effectLst>
              </a:rPr>
              <a:t>37% tax bracket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tle 1"/>
          <p:cNvSpPr>
            <a:spLocks noGrp="1"/>
          </p:cNvSpPr>
          <p:nvPr>
            <p:ph type="title"/>
          </p:nvPr>
        </p:nvSpPr>
        <p:spPr/>
        <p:txBody>
          <a:bodyPr/>
          <a:lstStyle/>
          <a:p>
            <a:pPr eaLnBrk="1" hangingPunct="1"/>
            <a:r>
              <a:rPr lang="en-US" dirty="0"/>
              <a:t>Advanced Roth IRA Planning</a:t>
            </a:r>
            <a:br>
              <a:rPr lang="en-US" sz="3200" dirty="0"/>
            </a:br>
            <a:r>
              <a:rPr lang="en-US" sz="2800" i="1" dirty="0">
                <a:solidFill>
                  <a:srgbClr val="FF0000"/>
                </a:solidFill>
              </a:rPr>
              <a:t>Understanding the Mechanics </a:t>
            </a:r>
            <a:r>
              <a:rPr lang="en-US" sz="2800" dirty="0">
                <a:solidFill>
                  <a:srgbClr val="FF0000"/>
                </a:solidFill>
              </a:rPr>
              <a:t>- </a:t>
            </a:r>
            <a:r>
              <a:rPr lang="en-US" sz="2800" i="1" dirty="0">
                <a:solidFill>
                  <a:srgbClr val="FF0000"/>
                </a:solidFill>
              </a:rPr>
              <a:t>Case Study</a:t>
            </a:r>
            <a:endParaRPr lang="en-US" sz="2400" i="1" dirty="0">
              <a:solidFill>
                <a:srgbClr val="FF0000"/>
              </a:solidFill>
            </a:endParaRPr>
          </a:p>
        </p:txBody>
      </p:sp>
      <p:graphicFrame>
        <p:nvGraphicFramePr>
          <p:cNvPr id="165891" name="Object 3"/>
          <p:cNvGraphicFramePr>
            <a:graphicFrameLocks noGrp="1" noChangeAspect="1"/>
          </p:cNvGraphicFramePr>
          <p:nvPr/>
        </p:nvGraphicFramePr>
        <p:xfrm>
          <a:off x="2805114" y="1752601"/>
          <a:ext cx="7470775" cy="4092575"/>
        </p:xfrm>
        <a:graphic>
          <a:graphicData uri="http://schemas.openxmlformats.org/presentationml/2006/ole">
            <mc:AlternateContent xmlns:mc="http://schemas.openxmlformats.org/markup-compatibility/2006">
              <mc:Choice xmlns:v="urn:schemas-microsoft-com:vml" Requires="v">
                <p:oleObj name="Chart" r:id="rId2" imgW="9487040" imgH="5196718" progId="Excel.Chart.8">
                  <p:embed/>
                </p:oleObj>
              </mc:Choice>
              <mc:Fallback>
                <p:oleObj name="Chart" r:id="rId2" imgW="9487040" imgH="5196718" progId="Excel.Chart.8">
                  <p:embed/>
                  <p:pic>
                    <p:nvPicPr>
                      <p:cNvPr id="165891" name="Object 3"/>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5114" y="1752601"/>
                        <a:ext cx="7470775" cy="409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5892" name="Object 2"/>
          <p:cNvGraphicFramePr>
            <a:graphicFrameLocks noGrp="1" noChangeAspect="1"/>
          </p:cNvGraphicFramePr>
          <p:nvPr/>
        </p:nvGraphicFramePr>
        <p:xfrm>
          <a:off x="2278063" y="1828801"/>
          <a:ext cx="2373312" cy="1857375"/>
        </p:xfrm>
        <a:graphic>
          <a:graphicData uri="http://schemas.openxmlformats.org/presentationml/2006/ole">
            <mc:AlternateContent xmlns:mc="http://schemas.openxmlformats.org/markup-compatibility/2006">
              <mc:Choice xmlns:v="urn:schemas-microsoft-com:vml" Requires="v">
                <p:oleObj name="Worksheet" r:id="rId4" imgW="3552749" imgH="2781300" progId="Excel.Sheet.8">
                  <p:embed/>
                </p:oleObj>
              </mc:Choice>
              <mc:Fallback>
                <p:oleObj name="Worksheet" r:id="rId4" imgW="3552749" imgH="2781300" progId="Excel.Sheet.8">
                  <p:embed/>
                  <p:pic>
                    <p:nvPicPr>
                      <p:cNvPr id="165892" name="Objec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78063" y="1828801"/>
                        <a:ext cx="2373312"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itle 1"/>
          <p:cNvSpPr>
            <a:spLocks noGrp="1"/>
          </p:cNvSpPr>
          <p:nvPr>
            <p:ph type="title"/>
          </p:nvPr>
        </p:nvSpPr>
        <p:spPr/>
        <p:txBody>
          <a:bodyPr/>
          <a:lstStyle/>
          <a:p>
            <a:pPr eaLnBrk="1" hangingPunct="1"/>
            <a:r>
              <a:rPr lang="en-US" dirty="0"/>
              <a:t>Advanced Roth IRA Planning</a:t>
            </a:r>
            <a:br>
              <a:rPr lang="en-US" dirty="0"/>
            </a:br>
            <a:r>
              <a:rPr lang="en-US" sz="2800" i="1" dirty="0">
                <a:solidFill>
                  <a:srgbClr val="FF0000"/>
                </a:solidFill>
              </a:rPr>
              <a:t>Understanding the Mechanics </a:t>
            </a:r>
            <a:r>
              <a:rPr lang="en-US" sz="2800" dirty="0">
                <a:solidFill>
                  <a:srgbClr val="FF0000"/>
                </a:solidFill>
              </a:rPr>
              <a:t>- </a:t>
            </a:r>
            <a:r>
              <a:rPr lang="en-US" sz="2800" i="1" dirty="0">
                <a:solidFill>
                  <a:srgbClr val="FF0000"/>
                </a:solidFill>
              </a:rPr>
              <a:t>Case Study</a:t>
            </a:r>
          </a:p>
        </p:txBody>
      </p:sp>
      <p:graphicFrame>
        <p:nvGraphicFramePr>
          <p:cNvPr id="166915" name="Object 7"/>
          <p:cNvGraphicFramePr>
            <a:graphicFrameLocks noGrp="1" noChangeAspect="1"/>
          </p:cNvGraphicFramePr>
          <p:nvPr/>
        </p:nvGraphicFramePr>
        <p:xfrm>
          <a:off x="2819400" y="1971675"/>
          <a:ext cx="7620000" cy="3741738"/>
        </p:xfrm>
        <a:graphic>
          <a:graphicData uri="http://schemas.openxmlformats.org/presentationml/2006/ole">
            <mc:AlternateContent xmlns:mc="http://schemas.openxmlformats.org/markup-compatibility/2006">
              <mc:Choice xmlns:v="urn:schemas-microsoft-com:vml" Requires="v">
                <p:oleObj name="Chart" r:id="rId2" imgW="9387768" imgH="4610057" progId="Excel.Chart.8">
                  <p:embed/>
                </p:oleObj>
              </mc:Choice>
              <mc:Fallback>
                <p:oleObj name="Chart" r:id="rId2" imgW="9387768" imgH="4610057" progId="Excel.Chart.8">
                  <p:embed/>
                  <p:pic>
                    <p:nvPicPr>
                      <p:cNvPr id="166915" name="Object 7"/>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1971675"/>
                        <a:ext cx="7620000" cy="374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6916" name="Object 6"/>
          <p:cNvGraphicFramePr>
            <a:graphicFrameLocks noGrp="1" noChangeAspect="1"/>
          </p:cNvGraphicFramePr>
          <p:nvPr/>
        </p:nvGraphicFramePr>
        <p:xfrm>
          <a:off x="2230438" y="1828801"/>
          <a:ext cx="2470150" cy="1933575"/>
        </p:xfrm>
        <a:graphic>
          <a:graphicData uri="http://schemas.openxmlformats.org/presentationml/2006/ole">
            <mc:AlternateContent xmlns:mc="http://schemas.openxmlformats.org/markup-compatibility/2006">
              <mc:Choice xmlns:v="urn:schemas-microsoft-com:vml" Requires="v">
                <p:oleObj name="Worksheet" r:id="rId4" imgW="3552749" imgH="2781300" progId="Excel.Sheet.8">
                  <p:embed/>
                </p:oleObj>
              </mc:Choice>
              <mc:Fallback>
                <p:oleObj name="Worksheet" r:id="rId4" imgW="3552749" imgH="2781300" progId="Excel.Sheet.8">
                  <p:embed/>
                  <p:pic>
                    <p:nvPicPr>
                      <p:cNvPr id="166916" name="Object 6"/>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0438" y="1828801"/>
                        <a:ext cx="2470150" cy="193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itle 1"/>
          <p:cNvSpPr>
            <a:spLocks noGrp="1"/>
          </p:cNvSpPr>
          <p:nvPr>
            <p:ph type="title"/>
          </p:nvPr>
        </p:nvSpPr>
        <p:spPr/>
        <p:txBody>
          <a:bodyPr/>
          <a:lstStyle/>
          <a:p>
            <a:pPr eaLnBrk="1" hangingPunct="1"/>
            <a:r>
              <a:rPr lang="en-US" dirty="0"/>
              <a:t>Advanced Roth IRA Planning</a:t>
            </a:r>
            <a:br>
              <a:rPr lang="en-US" sz="3600" dirty="0"/>
            </a:br>
            <a:r>
              <a:rPr lang="en-US" sz="2800" i="1" dirty="0">
                <a:solidFill>
                  <a:srgbClr val="FF0000"/>
                </a:solidFill>
              </a:rPr>
              <a:t>Understanding the Mechanics </a:t>
            </a:r>
            <a:r>
              <a:rPr lang="en-US" sz="2800" dirty="0">
                <a:solidFill>
                  <a:srgbClr val="FF0000"/>
                </a:solidFill>
              </a:rPr>
              <a:t>- </a:t>
            </a:r>
            <a:r>
              <a:rPr lang="en-US" sz="2800" i="1" dirty="0">
                <a:solidFill>
                  <a:srgbClr val="FF0000"/>
                </a:solidFill>
              </a:rPr>
              <a:t>Case Study</a:t>
            </a:r>
          </a:p>
        </p:txBody>
      </p:sp>
      <p:graphicFrame>
        <p:nvGraphicFramePr>
          <p:cNvPr id="167939" name="Object 2"/>
          <p:cNvGraphicFramePr>
            <a:graphicFrameLocks noGrp="1" noChangeAspect="1"/>
          </p:cNvGraphicFramePr>
          <p:nvPr/>
        </p:nvGraphicFramePr>
        <p:xfrm>
          <a:off x="2640014" y="1684338"/>
          <a:ext cx="7748587" cy="4183062"/>
        </p:xfrm>
        <a:graphic>
          <a:graphicData uri="http://schemas.openxmlformats.org/presentationml/2006/ole">
            <mc:AlternateContent xmlns:mc="http://schemas.openxmlformats.org/markup-compatibility/2006">
              <mc:Choice xmlns:v="urn:schemas-microsoft-com:vml" Requires="v">
                <p:oleObj name="Chart" r:id="rId2" imgW="9487040" imgH="5120712" progId="Excel.Chart.8">
                  <p:embed/>
                </p:oleObj>
              </mc:Choice>
              <mc:Fallback>
                <p:oleObj name="Chart" r:id="rId2" imgW="9487040" imgH="5120712" progId="Excel.Chart.8">
                  <p:embed/>
                  <p:pic>
                    <p:nvPicPr>
                      <p:cNvPr id="167939" name="Object 2"/>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0014" y="1684338"/>
                        <a:ext cx="7748587" cy="4183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7940" name="Object 3"/>
          <p:cNvGraphicFramePr>
            <a:graphicFrameLocks noGrp="1" noChangeAspect="1"/>
          </p:cNvGraphicFramePr>
          <p:nvPr/>
        </p:nvGraphicFramePr>
        <p:xfrm>
          <a:off x="2125663" y="1905001"/>
          <a:ext cx="2373312" cy="1857375"/>
        </p:xfrm>
        <a:graphic>
          <a:graphicData uri="http://schemas.openxmlformats.org/presentationml/2006/ole">
            <mc:AlternateContent xmlns:mc="http://schemas.openxmlformats.org/markup-compatibility/2006">
              <mc:Choice xmlns:v="urn:schemas-microsoft-com:vml" Requires="v">
                <p:oleObj name="Worksheet" r:id="rId4" imgW="3552749" imgH="2781300" progId="Excel.Sheet.8">
                  <p:embed/>
                </p:oleObj>
              </mc:Choice>
              <mc:Fallback>
                <p:oleObj name="Worksheet" r:id="rId4" imgW="3552749" imgH="2781300" progId="Excel.Sheet.8">
                  <p:embed/>
                  <p:pic>
                    <p:nvPicPr>
                      <p:cNvPr id="167940" name="Object 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5663" y="1905001"/>
                        <a:ext cx="2373312"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spect="1" noChangeArrowheads="1"/>
          </p:cNvSpPr>
          <p:nvPr>
            <p:ph type="title"/>
          </p:nvPr>
        </p:nvSpPr>
        <p:spPr/>
        <p:txBody>
          <a:bodyPr/>
          <a:lstStyle/>
          <a:p>
            <a:pPr eaLnBrk="1" hangingPunct="1"/>
            <a:r>
              <a:rPr lang="en-US" dirty="0"/>
              <a:t>Advanced Roth IRA Planning </a:t>
            </a:r>
            <a:br>
              <a:rPr lang="en-US" dirty="0"/>
            </a:br>
            <a:r>
              <a:rPr lang="en-US" sz="2400" i="1" dirty="0">
                <a:solidFill>
                  <a:srgbClr val="FF0000"/>
                </a:solidFill>
              </a:rPr>
              <a:t>Tactical Considerations</a:t>
            </a:r>
          </a:p>
        </p:txBody>
      </p:sp>
      <p:sp>
        <p:nvSpPr>
          <p:cNvPr id="168963" name="Rectangle 3"/>
          <p:cNvSpPr>
            <a:spLocks noGrp="1" noChangeArrowheads="1"/>
          </p:cNvSpPr>
          <p:nvPr>
            <p:ph idx="1"/>
          </p:nvPr>
        </p:nvSpPr>
        <p:spPr/>
        <p:txBody>
          <a:bodyPr/>
          <a:lstStyle/>
          <a:p>
            <a:pPr eaLnBrk="1" hangingPunct="1"/>
            <a:r>
              <a:rPr lang="en-US" sz="2000"/>
              <a:t>Unused charitable contribution carryovers</a:t>
            </a:r>
          </a:p>
          <a:p>
            <a:pPr eaLnBrk="1" hangingPunct="1"/>
            <a:endParaRPr lang="en-US" sz="2000"/>
          </a:p>
          <a:p>
            <a:pPr eaLnBrk="1" hangingPunct="1"/>
            <a:r>
              <a:rPr lang="en-US" sz="2000"/>
              <a:t>Current year ordinary losses</a:t>
            </a:r>
          </a:p>
          <a:p>
            <a:pPr eaLnBrk="1" hangingPunct="1"/>
            <a:endParaRPr lang="en-US" sz="2000"/>
          </a:p>
          <a:p>
            <a:pPr eaLnBrk="1" hangingPunct="1"/>
            <a:r>
              <a:rPr lang="en-US" sz="2000"/>
              <a:t>Net Operating Loss (NOL) carryovers from prior years</a:t>
            </a:r>
          </a:p>
          <a:p>
            <a:pPr eaLnBrk="1" hangingPunct="1"/>
            <a:endParaRPr lang="en-US" sz="2000"/>
          </a:p>
          <a:p>
            <a:pPr eaLnBrk="1" hangingPunct="1"/>
            <a:r>
              <a:rPr lang="en-US" sz="2000"/>
              <a:t>Alternative Minimum Tax (AMT)</a:t>
            </a:r>
          </a:p>
          <a:p>
            <a:pPr eaLnBrk="1" hangingPunct="1"/>
            <a:endParaRPr lang="en-US" sz="2000"/>
          </a:p>
          <a:p>
            <a:pPr eaLnBrk="1" hangingPunct="1"/>
            <a:r>
              <a:rPr lang="en-US" sz="2000"/>
              <a:t>Credit carryovers</a:t>
            </a:r>
          </a:p>
          <a:p>
            <a:pPr eaLnBrk="1" hangingPunct="1"/>
            <a:endParaRPr lang="en-US" sz="2000"/>
          </a:p>
          <a:p>
            <a:pPr eaLnBrk="1" hangingPunct="1"/>
            <a:endParaRPr lang="en-US"/>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spect="1" noChangeArrowheads="1"/>
          </p:cNvSpPr>
          <p:nvPr>
            <p:ph type="title"/>
          </p:nvPr>
        </p:nvSpPr>
        <p:spPr/>
        <p:txBody>
          <a:bodyPr/>
          <a:lstStyle/>
          <a:p>
            <a:pPr eaLnBrk="1" hangingPunct="1"/>
            <a:r>
              <a:rPr lang="en-US" dirty="0"/>
              <a:t>Advanced Roth IRA Planning </a:t>
            </a:r>
            <a:br>
              <a:rPr lang="en-US" dirty="0"/>
            </a:br>
            <a:r>
              <a:rPr lang="en-US" sz="2400" i="1" dirty="0">
                <a:solidFill>
                  <a:srgbClr val="FF0000"/>
                </a:solidFill>
              </a:rPr>
              <a:t>Tactical Considerations</a:t>
            </a:r>
          </a:p>
        </p:txBody>
      </p:sp>
      <p:sp>
        <p:nvSpPr>
          <p:cNvPr id="168963" name="Rectangle 3"/>
          <p:cNvSpPr>
            <a:spLocks noGrp="1" noChangeArrowheads="1"/>
          </p:cNvSpPr>
          <p:nvPr>
            <p:ph idx="1"/>
          </p:nvPr>
        </p:nvSpPr>
        <p:spPr>
          <a:xfrm>
            <a:off x="1981200" y="1752601"/>
            <a:ext cx="8229600" cy="4373563"/>
          </a:xfrm>
        </p:spPr>
        <p:txBody>
          <a:bodyPr/>
          <a:lstStyle/>
          <a:p>
            <a:pPr eaLnBrk="1" hangingPunct="1">
              <a:lnSpc>
                <a:spcPct val="90000"/>
              </a:lnSpc>
              <a:defRPr/>
            </a:pPr>
            <a:r>
              <a:rPr lang="en-US" dirty="0"/>
              <a:t>After 2017, taxpayers may no longer “recharacterize” (undo) a Roth IRA conversion.</a:t>
            </a:r>
          </a:p>
          <a:p>
            <a:pPr lvl="1" eaLnBrk="1" hangingPunct="1">
              <a:lnSpc>
                <a:spcPct val="90000"/>
              </a:lnSpc>
              <a:defRPr/>
            </a:pPr>
            <a:r>
              <a:rPr lang="en-US" sz="2000" dirty="0"/>
              <a:t>Recharacterization could occur as late the due date of the tax return (10/15 of the following year).</a:t>
            </a:r>
          </a:p>
          <a:p>
            <a:pPr lvl="1" eaLnBrk="1" hangingPunct="1">
              <a:lnSpc>
                <a:spcPct val="90000"/>
              </a:lnSpc>
              <a:defRPr/>
            </a:pPr>
            <a:r>
              <a:rPr lang="en-US" sz="2000" dirty="0"/>
              <a:t>This allowed taxpayers to fine tune their conversion: (1) Adjust the amount of taxable income, and (2) Undo conversions if assets fell in value.</a:t>
            </a:r>
          </a:p>
          <a:p>
            <a:pPr lvl="1" eaLnBrk="1" hangingPunct="1">
              <a:lnSpc>
                <a:spcPct val="90000"/>
              </a:lnSpc>
              <a:defRPr/>
            </a:pPr>
            <a:r>
              <a:rPr lang="en-US" sz="2000" dirty="0"/>
              <a:t>However, it also allowed for perfect hindsight and facilitated abuse. Taxpayers would setup several Roth Conversion accounts and invest each in different assets to cherry pick the best or worst performing assets.</a:t>
            </a:r>
          </a:p>
          <a:p>
            <a:pPr lvl="2" eaLnBrk="1" hangingPunct="1">
              <a:lnSpc>
                <a:spcPct val="90000"/>
              </a:lnSpc>
              <a:defRPr/>
            </a:pPr>
            <a:endParaRPr lang="en-US" sz="1200"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spect="1" noChangeArrowheads="1"/>
          </p:cNvSpPr>
          <p:nvPr>
            <p:ph type="title"/>
          </p:nvPr>
        </p:nvSpPr>
        <p:spPr/>
        <p:txBody>
          <a:bodyPr/>
          <a:lstStyle/>
          <a:p>
            <a:pPr eaLnBrk="1" hangingPunct="1"/>
            <a:r>
              <a:rPr lang="en-US" dirty="0"/>
              <a:t>Advanced Roth IRA Planning </a:t>
            </a:r>
            <a:br>
              <a:rPr lang="en-US" dirty="0"/>
            </a:br>
            <a:r>
              <a:rPr lang="en-US" sz="2800" i="1" dirty="0">
                <a:solidFill>
                  <a:srgbClr val="FF0000"/>
                </a:solidFill>
              </a:rPr>
              <a:t>Recognizing Losses on Roth IRAs</a:t>
            </a:r>
          </a:p>
        </p:txBody>
      </p:sp>
      <p:sp>
        <p:nvSpPr>
          <p:cNvPr id="2" name="Content Placeholder 1"/>
          <p:cNvSpPr>
            <a:spLocks noGrp="1"/>
          </p:cNvSpPr>
          <p:nvPr>
            <p:ph idx="1"/>
          </p:nvPr>
        </p:nvSpPr>
        <p:spPr/>
        <p:txBody>
          <a:bodyPr/>
          <a:lstStyle/>
          <a:p>
            <a:pPr marL="341313" indent="-341313" defTabSz="820738">
              <a:spcBef>
                <a:spcPts val="538"/>
              </a:spcBef>
              <a:buClr>
                <a:srgbClr val="68BBE8"/>
              </a:buClr>
              <a:buSzPct val="120000"/>
              <a:buNone/>
              <a:defRPr/>
            </a:pPr>
            <a:r>
              <a:rPr lang="en-US" b="1" dirty="0"/>
              <a:t>Conversion of Inherited Qualified Plan</a:t>
            </a:r>
          </a:p>
          <a:p>
            <a:pPr defTabSz="820738">
              <a:spcBef>
                <a:spcPts val="538"/>
              </a:spcBef>
              <a:buSzPct val="120000"/>
              <a:defRPr/>
            </a:pPr>
            <a:endParaRPr lang="en-US" dirty="0"/>
          </a:p>
          <a:p>
            <a:pPr defTabSz="820738">
              <a:spcBef>
                <a:spcPts val="538"/>
              </a:spcBef>
              <a:buSzPct val="120000"/>
              <a:defRPr/>
            </a:pPr>
            <a:r>
              <a:rPr lang="en-US" dirty="0"/>
              <a:t>Notice 2008-30 – Section II, Q&amp;A 7, allows non-spouse beneficiaries to convert inherited qualified plans to inherited Roth IRAs.</a:t>
            </a:r>
          </a:p>
          <a:p>
            <a:pPr defTabSz="820738">
              <a:spcBef>
                <a:spcPts val="538"/>
              </a:spcBef>
              <a:buSzPct val="120000"/>
              <a:defRPr/>
            </a:pPr>
            <a:endParaRPr lang="en-US" dirty="0"/>
          </a:p>
          <a:p>
            <a:pPr defTabSz="820738">
              <a:spcBef>
                <a:spcPts val="538"/>
              </a:spcBef>
              <a:buSzPct val="120000"/>
              <a:defRPr/>
            </a:pPr>
            <a:r>
              <a:rPr lang="en-US" dirty="0"/>
              <a:t>Plan must allow for such transfers</a:t>
            </a:r>
            <a:r>
              <a:rPr lang="en-US" b="1" dirty="0"/>
              <a:t>.</a:t>
            </a:r>
          </a:p>
          <a:p>
            <a:pPr>
              <a:defRPr/>
            </a:pPr>
            <a:endParaRPr lang="en-US" dirty="0"/>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spect="1" noChangeArrowheads="1"/>
          </p:cNvSpPr>
          <p:nvPr>
            <p:ph type="title"/>
          </p:nvPr>
        </p:nvSpPr>
        <p:spPr/>
        <p:txBody>
          <a:bodyPr/>
          <a:lstStyle/>
          <a:p>
            <a:pPr eaLnBrk="1" hangingPunct="1"/>
            <a:r>
              <a:rPr lang="en-US" dirty="0"/>
              <a:t>Advanced Roth IRA Planning </a:t>
            </a:r>
            <a:br>
              <a:rPr lang="en-US" dirty="0"/>
            </a:br>
            <a:r>
              <a:rPr lang="en-US" sz="2800" i="1" dirty="0">
                <a:solidFill>
                  <a:srgbClr val="FF0000"/>
                </a:solidFill>
              </a:rPr>
              <a:t>Recognizing Losses on Roth IRAs</a:t>
            </a:r>
          </a:p>
        </p:txBody>
      </p:sp>
      <p:sp>
        <p:nvSpPr>
          <p:cNvPr id="2" name="Content Placeholder 1"/>
          <p:cNvSpPr>
            <a:spLocks noGrp="1"/>
          </p:cNvSpPr>
          <p:nvPr>
            <p:ph idx="1"/>
          </p:nvPr>
        </p:nvSpPr>
        <p:spPr/>
        <p:txBody>
          <a:bodyPr/>
          <a:lstStyle/>
          <a:p>
            <a:pPr defTabSz="820738">
              <a:spcBef>
                <a:spcPts val="538"/>
              </a:spcBef>
              <a:buSzPct val="120000"/>
              <a:defRPr/>
            </a:pPr>
            <a:r>
              <a:rPr lang="en-US" dirty="0"/>
              <a:t>Taxpayers are generally allowed to deduct a loss on a Roth IRA in the year that the Roth IRA is fully liquidated</a:t>
            </a:r>
          </a:p>
          <a:p>
            <a:pPr marL="695325" lvl="1" defTabSz="820738">
              <a:spcBef>
                <a:spcPts val="538"/>
              </a:spcBef>
              <a:buSzPct val="120000"/>
              <a:buFont typeface="Arial" pitchFamily="34" charset="0"/>
              <a:buChar char="–"/>
              <a:defRPr/>
            </a:pPr>
            <a:r>
              <a:rPr lang="en-US" dirty="0"/>
              <a:t>Loss is a miscellaneous itemized deduction subject to the 2% AGI floor</a:t>
            </a:r>
          </a:p>
          <a:p>
            <a:pPr marL="695325" lvl="1" defTabSz="820738">
              <a:spcBef>
                <a:spcPts val="538"/>
              </a:spcBef>
              <a:buSzPct val="120000"/>
              <a:buFont typeface="Arial" pitchFamily="34" charset="0"/>
              <a:buChar char="–"/>
              <a:defRPr/>
            </a:pPr>
            <a:r>
              <a:rPr lang="en-US" dirty="0"/>
              <a:t>Deduction is an add-back for AMT purposes</a:t>
            </a:r>
          </a:p>
          <a:p>
            <a:pPr marL="341313" indent="-341313" defTabSz="820738">
              <a:spcBef>
                <a:spcPts val="538"/>
              </a:spcBef>
              <a:buSzPct val="120000"/>
              <a:defRPr/>
            </a:pPr>
            <a:endParaRPr lang="en-US" dirty="0"/>
          </a:p>
          <a:p>
            <a:pPr defTabSz="820738">
              <a:spcBef>
                <a:spcPts val="538"/>
              </a:spcBef>
              <a:buSzPct val="120000"/>
              <a:defRPr/>
            </a:pPr>
            <a:r>
              <a:rPr lang="en-US" dirty="0"/>
              <a:t>In order to recognize the loss, the taxpayer must liquidate </a:t>
            </a:r>
            <a:r>
              <a:rPr lang="en-US" i="1" u="sng" dirty="0"/>
              <a:t>all</a:t>
            </a:r>
            <a:r>
              <a:rPr lang="en-US" dirty="0"/>
              <a:t> Roth IRAs within the same tax year </a:t>
            </a:r>
          </a:p>
          <a:p>
            <a:pPr>
              <a:defRPr/>
            </a:pP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Title 1"/>
          <p:cNvSpPr>
            <a:spLocks noGrp="1"/>
          </p:cNvSpPr>
          <p:nvPr>
            <p:ph type="title"/>
          </p:nvPr>
        </p:nvSpPr>
        <p:spPr/>
        <p:txBody>
          <a:bodyPr/>
          <a:lstStyle/>
          <a:p>
            <a:pPr eaLnBrk="1" hangingPunct="1"/>
            <a:r>
              <a:rPr lang="en-US" dirty="0"/>
              <a:t>The “Basics” of Roth IRA Planning </a:t>
            </a:r>
            <a:br>
              <a:rPr lang="en-US" sz="3200" dirty="0"/>
            </a:br>
            <a:r>
              <a:rPr lang="en-US" sz="2800" i="1" dirty="0">
                <a:solidFill>
                  <a:srgbClr val="FF0000"/>
                </a:solidFill>
              </a:rPr>
              <a:t>General Concepts - The “Basics”</a:t>
            </a:r>
            <a:endParaRPr lang="en-US" sz="4800" i="1" dirty="0">
              <a:solidFill>
                <a:srgbClr val="FF0000"/>
              </a:solidFill>
            </a:endParaRPr>
          </a:p>
        </p:txBody>
      </p:sp>
      <p:sp>
        <p:nvSpPr>
          <p:cNvPr id="135170" name="Content Placeholder 2"/>
          <p:cNvSpPr>
            <a:spLocks noGrp="1"/>
          </p:cNvSpPr>
          <p:nvPr>
            <p:ph idx="1"/>
          </p:nvPr>
        </p:nvSpPr>
        <p:spPr/>
        <p:txBody>
          <a:bodyPr/>
          <a:lstStyle/>
          <a:p>
            <a:pPr defTabSz="820738">
              <a:spcBef>
                <a:spcPts val="538"/>
              </a:spcBef>
              <a:buSzPct val="120000"/>
            </a:pPr>
            <a:r>
              <a:rPr lang="en-US" sz="2000" dirty="0"/>
              <a:t>100% of growth is tax-exempt</a:t>
            </a:r>
          </a:p>
          <a:p>
            <a:pPr defTabSz="820738">
              <a:spcBef>
                <a:spcPts val="538"/>
              </a:spcBef>
              <a:buSzPct val="120000"/>
            </a:pPr>
            <a:endParaRPr lang="en-US" sz="2000" dirty="0"/>
          </a:p>
          <a:p>
            <a:pPr defTabSz="820738">
              <a:spcBef>
                <a:spcPts val="538"/>
              </a:spcBef>
              <a:buSzPct val="120000"/>
            </a:pPr>
            <a:r>
              <a:rPr lang="en-US" sz="2000" dirty="0"/>
              <a:t>No lifetime required minimum distributions at age 70½</a:t>
            </a:r>
          </a:p>
          <a:p>
            <a:pPr marL="695325" lvl="1" defTabSz="820738">
              <a:spcBef>
                <a:spcPts val="538"/>
              </a:spcBef>
              <a:buSzPct val="120000"/>
            </a:pPr>
            <a:r>
              <a:rPr lang="en-US" dirty="0"/>
              <a:t>NOTE: Distributions from Roth IRAs </a:t>
            </a:r>
            <a:r>
              <a:rPr lang="en-US" u="sng" dirty="0"/>
              <a:t>cannot</a:t>
            </a:r>
            <a:r>
              <a:rPr lang="en-US" dirty="0"/>
              <a:t> be used to fulfill the RMD from a traditional IRA</a:t>
            </a:r>
            <a:endParaRPr lang="en-US" u="sng" dirty="0"/>
          </a:p>
          <a:p>
            <a:pPr defTabSz="820738">
              <a:spcBef>
                <a:spcPts val="538"/>
              </a:spcBef>
              <a:buSzPct val="120000"/>
            </a:pPr>
            <a:endParaRPr lang="en-US" sz="2000" dirty="0"/>
          </a:p>
          <a:p>
            <a:pPr defTabSz="820738">
              <a:spcBef>
                <a:spcPts val="538"/>
              </a:spcBef>
              <a:buSzPct val="120000"/>
            </a:pPr>
            <a:r>
              <a:rPr lang="en-US" sz="2000" dirty="0"/>
              <a:t>RMDs on Inherited Roth IRAs</a:t>
            </a:r>
          </a:p>
          <a:p>
            <a:pPr defTabSz="820738">
              <a:spcBef>
                <a:spcPts val="538"/>
              </a:spcBef>
              <a:buSzPct val="120000"/>
            </a:pPr>
            <a:endParaRPr lang="en-US" sz="2000" dirty="0"/>
          </a:p>
          <a:p>
            <a:pPr defTabSz="820738">
              <a:spcBef>
                <a:spcPts val="538"/>
              </a:spcBef>
              <a:buSzPct val="120000"/>
            </a:pPr>
            <a:r>
              <a:rPr lang="en-US" sz="2000" dirty="0"/>
              <a:t>Roth 401(k) plans</a:t>
            </a:r>
          </a:p>
          <a:p>
            <a:pPr defTabSz="820738">
              <a:spcBef>
                <a:spcPts val="538"/>
              </a:spcBef>
              <a:buSzPct val="120000"/>
            </a:pPr>
            <a:endParaRPr lang="en-US" sz="2000" dirty="0"/>
          </a:p>
          <a:p>
            <a:pPr marL="0" indent="0" defTabSz="820738">
              <a:buNone/>
            </a:pPr>
            <a:endParaRPr lang="en-US" dirty="0"/>
          </a:p>
        </p:txBody>
      </p:sp>
      <p:sp>
        <p:nvSpPr>
          <p:cNvPr id="135171" name="Rectangle 4"/>
          <p:cNvSpPr>
            <a:spLocks noChangeAspect="1" noChangeArrowheads="1"/>
          </p:cNvSpPr>
          <p:nvPr/>
        </p:nvSpPr>
        <p:spPr bwMode="white">
          <a:xfrm>
            <a:off x="1752600" y="121920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nchor="ctr"/>
          <a:lstStyle/>
          <a:p>
            <a:pPr algn="ctr" defTabSz="820738"/>
            <a:br>
              <a:rPr lang="en-US" sz="4800" b="1"/>
            </a:br>
            <a:endParaRPr lang="en-US" sz="4400"/>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spect="1" noChangeArrowheads="1"/>
          </p:cNvSpPr>
          <p:nvPr>
            <p:ph type="title"/>
          </p:nvPr>
        </p:nvSpPr>
        <p:spPr/>
        <p:txBody>
          <a:bodyPr/>
          <a:lstStyle/>
          <a:p>
            <a:pPr eaLnBrk="1" hangingPunct="1"/>
            <a:r>
              <a:rPr lang="en-US" dirty="0"/>
              <a:t>Advanced Roth IRA Planning </a:t>
            </a:r>
            <a:br>
              <a:rPr lang="en-US" b="1" dirty="0"/>
            </a:br>
            <a:r>
              <a:rPr lang="en-US" sz="2800" i="1" dirty="0">
                <a:solidFill>
                  <a:srgbClr val="FF0000"/>
                </a:solidFill>
              </a:rPr>
              <a:t>Analyzing Roth IRA Conversions</a:t>
            </a:r>
          </a:p>
        </p:txBody>
      </p:sp>
      <p:sp>
        <p:nvSpPr>
          <p:cNvPr id="2" name="Content Placeholder 1"/>
          <p:cNvSpPr>
            <a:spLocks noGrp="1"/>
          </p:cNvSpPr>
          <p:nvPr>
            <p:ph idx="1"/>
          </p:nvPr>
        </p:nvSpPr>
        <p:spPr/>
        <p:txBody>
          <a:bodyPr/>
          <a:lstStyle/>
          <a:p>
            <a:pPr marL="0" indent="0" defTabSz="820738">
              <a:spcBef>
                <a:spcPts val="538"/>
              </a:spcBef>
              <a:buSzPct val="120000"/>
              <a:buNone/>
              <a:defRPr/>
            </a:pPr>
            <a:r>
              <a:rPr lang="en-US" sz="1800" b="1" dirty="0"/>
              <a:t>Basic analysis</a:t>
            </a:r>
          </a:p>
          <a:p>
            <a:pPr marL="695325" lvl="1" defTabSz="820738">
              <a:spcBef>
                <a:spcPts val="538"/>
              </a:spcBef>
              <a:buSzPct val="120000"/>
              <a:buFont typeface="Arial" pitchFamily="34" charset="0"/>
              <a:buChar char="–"/>
              <a:defRPr/>
            </a:pPr>
            <a:r>
              <a:rPr lang="en-US" sz="1800" dirty="0"/>
              <a:t>Used as a general illustration to show the overall benefits of converting to a Roth IRA</a:t>
            </a:r>
          </a:p>
          <a:p>
            <a:pPr marL="695325" lvl="1" defTabSz="820738">
              <a:spcBef>
                <a:spcPts val="538"/>
              </a:spcBef>
              <a:buSzPct val="120000"/>
              <a:buFont typeface="Arial" pitchFamily="34" charset="0"/>
              <a:buChar char="–"/>
              <a:defRPr/>
            </a:pPr>
            <a:r>
              <a:rPr lang="en-US" sz="1800" dirty="0"/>
              <a:t>Usually only incorporates one to two factors</a:t>
            </a:r>
          </a:p>
          <a:p>
            <a:pPr marL="1222375" lvl="4" indent="-285750" defTabSz="820738">
              <a:spcBef>
                <a:spcPts val="538"/>
              </a:spcBef>
              <a:buSzPct val="120000"/>
              <a:defRPr/>
            </a:pPr>
            <a:r>
              <a:rPr lang="en-US" dirty="0"/>
              <a:t>Tax rate difference</a:t>
            </a:r>
          </a:p>
          <a:p>
            <a:pPr marL="1222375" lvl="4" indent="-285750" defTabSz="820738">
              <a:spcBef>
                <a:spcPts val="538"/>
              </a:spcBef>
              <a:buSzPct val="120000"/>
              <a:defRPr/>
            </a:pPr>
            <a:r>
              <a:rPr lang="en-US" dirty="0"/>
              <a:t>Growth rate difference</a:t>
            </a:r>
          </a:p>
          <a:p>
            <a:pPr marL="765175" lvl="3" indent="-285750" defTabSz="820738">
              <a:spcBef>
                <a:spcPts val="538"/>
              </a:spcBef>
              <a:buSzPct val="120000"/>
              <a:buFont typeface="Arial" pitchFamily="34" charset="0"/>
              <a:buChar char="–"/>
              <a:defRPr/>
            </a:pPr>
            <a:r>
              <a:rPr lang="en-US" dirty="0"/>
              <a:t>Income tax-free distributions after death</a:t>
            </a:r>
          </a:p>
          <a:p>
            <a:pPr marL="171450" indent="-171450" defTabSz="820738">
              <a:spcBef>
                <a:spcPts val="538"/>
              </a:spcBef>
              <a:buSzPct val="120000"/>
              <a:buFont typeface="Arial" pitchFamily="34" charset="0"/>
              <a:buChar char="–"/>
              <a:defRPr/>
            </a:pPr>
            <a:endParaRPr lang="en-US" sz="1800" dirty="0"/>
          </a:p>
          <a:p>
            <a:pPr defTabSz="820738">
              <a:spcBef>
                <a:spcPts val="538"/>
              </a:spcBef>
              <a:buSzPct val="120000"/>
              <a:defRPr/>
            </a:pPr>
            <a:endParaRPr lang="en-US" sz="1800" b="1" dirty="0"/>
          </a:p>
          <a:p>
            <a:pPr marL="0" indent="0" defTabSz="820738">
              <a:spcBef>
                <a:spcPts val="538"/>
              </a:spcBef>
              <a:buSzPct val="120000"/>
              <a:buNone/>
              <a:defRPr/>
            </a:pPr>
            <a:r>
              <a:rPr lang="en-US" sz="1800" b="1" dirty="0"/>
              <a:t>Comprehensive analysis</a:t>
            </a:r>
          </a:p>
          <a:p>
            <a:pPr marL="695325" lvl="1" defTabSz="820738">
              <a:spcBef>
                <a:spcPts val="538"/>
              </a:spcBef>
              <a:buSzPct val="120000"/>
              <a:buFont typeface="Arial" pitchFamily="34" charset="0"/>
              <a:buChar char="–"/>
              <a:defRPr/>
            </a:pPr>
            <a:r>
              <a:rPr lang="en-US" sz="1800" dirty="0"/>
              <a:t>Used to determine “optimum” conversion amount</a:t>
            </a:r>
          </a:p>
          <a:p>
            <a:pPr marL="695325" lvl="1" defTabSz="820738">
              <a:spcBef>
                <a:spcPts val="538"/>
              </a:spcBef>
              <a:buSzPct val="120000"/>
              <a:buFont typeface="Arial" pitchFamily="34" charset="0"/>
              <a:buChar char="–"/>
              <a:defRPr/>
            </a:pPr>
            <a:r>
              <a:rPr lang="en-US" sz="1800" dirty="0"/>
              <a:t>Multi-factorial</a:t>
            </a:r>
          </a:p>
          <a:p>
            <a:pPr marL="695325" lvl="1" defTabSz="820738">
              <a:spcBef>
                <a:spcPts val="538"/>
              </a:spcBef>
              <a:buSzPct val="120000"/>
              <a:buFont typeface="Arial" pitchFamily="34" charset="0"/>
              <a:buChar char="–"/>
              <a:defRPr/>
            </a:pPr>
            <a:r>
              <a:rPr lang="en-US" sz="1800" dirty="0"/>
              <a:t>Need to run several models to determine sensitivity points </a:t>
            </a:r>
          </a:p>
          <a:p>
            <a:pPr>
              <a:defRPr/>
            </a:pPr>
            <a:endParaRPr lang="en-US"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eaLnBrk="1" hangingPunct="1"/>
            <a:r>
              <a:rPr lang="en-US" dirty="0"/>
              <a:t>Qualified Plan Distributions</a:t>
            </a:r>
            <a:br>
              <a:rPr lang="en-US" dirty="0"/>
            </a:br>
            <a:r>
              <a:rPr lang="en-US" sz="2800" i="1" dirty="0">
                <a:solidFill>
                  <a:srgbClr val="FF0000"/>
                </a:solidFill>
              </a:rPr>
              <a:t>Notice 2014-54</a:t>
            </a:r>
            <a:endParaRPr lang="en-US" sz="2800" dirty="0">
              <a:solidFill>
                <a:srgbClr val="FF0000"/>
              </a:solidFill>
            </a:endParaRPr>
          </a:p>
        </p:txBody>
      </p:sp>
      <p:sp>
        <p:nvSpPr>
          <p:cNvPr id="183299" name="Rectangle 3"/>
          <p:cNvSpPr>
            <a:spLocks noGrp="1" noChangeArrowheads="1"/>
          </p:cNvSpPr>
          <p:nvPr>
            <p:ph idx="1"/>
          </p:nvPr>
        </p:nvSpPr>
        <p:spPr/>
        <p:txBody>
          <a:bodyPr/>
          <a:lstStyle/>
          <a:p>
            <a:pPr eaLnBrk="1" hangingPunct="1">
              <a:defRPr/>
            </a:pPr>
            <a:r>
              <a:rPr lang="en-US" sz="2400" dirty="0"/>
              <a:t>Rules for allocating pretax and after-tax amounts among disbursements that are made to multiple destinations from a qualified plan.</a:t>
            </a:r>
          </a:p>
          <a:p>
            <a:pPr eaLnBrk="1" hangingPunct="1">
              <a:defRPr/>
            </a:pPr>
            <a:endParaRPr lang="en-US" sz="2400" dirty="0"/>
          </a:p>
          <a:p>
            <a:pPr eaLnBrk="1" hangingPunct="1">
              <a:defRPr/>
            </a:pPr>
            <a:r>
              <a:rPr lang="en-US" sz="2400" dirty="0"/>
              <a:t>For purposes of determining the portion of a disbursement of benefits from a plan that is not includible in gross income, all disbursements of benefits from the plan to the recipient that are scheduled to be made at the same time are treated as a single distribution without regard to whether the recipient has directed that the disbursements be made to a single destination or multiple destinations.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pPr eaLnBrk="1" hangingPunct="1"/>
            <a:r>
              <a:rPr lang="en-US" dirty="0"/>
              <a:t>Qualified Plan Distributions</a:t>
            </a:r>
            <a:br>
              <a:rPr lang="en-US" dirty="0"/>
            </a:br>
            <a:r>
              <a:rPr lang="en-US" sz="2800" i="1" dirty="0">
                <a:solidFill>
                  <a:srgbClr val="FF0000"/>
                </a:solidFill>
              </a:rPr>
              <a:t>Notice 2014-54, Cont.</a:t>
            </a:r>
            <a:endParaRPr lang="en-US" sz="2800" dirty="0">
              <a:solidFill>
                <a:srgbClr val="FF0000"/>
              </a:solidFill>
            </a:endParaRPr>
          </a:p>
        </p:txBody>
      </p:sp>
      <p:sp>
        <p:nvSpPr>
          <p:cNvPr id="183299" name="Rectangle 3"/>
          <p:cNvSpPr>
            <a:spLocks noGrp="1" noChangeArrowheads="1"/>
          </p:cNvSpPr>
          <p:nvPr>
            <p:ph idx="1"/>
          </p:nvPr>
        </p:nvSpPr>
        <p:spPr/>
        <p:txBody>
          <a:bodyPr/>
          <a:lstStyle/>
          <a:p>
            <a:pPr eaLnBrk="1" hangingPunct="1">
              <a:defRPr/>
            </a:pPr>
            <a:r>
              <a:rPr lang="en-US" sz="2000" dirty="0"/>
              <a:t>If the pretax amount with respect to the total disbursements that are treated as a single distribution is less than the amount of the distribution that is directly rolled over to one or more eligible retirement plans, the entire pretax amount is assigned to the amount of the distribution that is directly rolled over. </a:t>
            </a:r>
          </a:p>
          <a:p>
            <a:pPr eaLnBrk="1" hangingPunct="1">
              <a:defRPr/>
            </a:pPr>
            <a:endParaRPr lang="en-US" sz="2000" dirty="0"/>
          </a:p>
          <a:p>
            <a:pPr eaLnBrk="1" hangingPunct="1">
              <a:defRPr/>
            </a:pPr>
            <a:r>
              <a:rPr lang="en-US" sz="2000" dirty="0"/>
              <a:t>In such a case, if the direct rollover is to two or more plans, then the recipient can select how the pretax amount is allocated among these plans. To make this selection, the recipient must inform the plan administrator of the allocation prior to the time of the direct rollovers.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pPr eaLnBrk="1" hangingPunct="1"/>
            <a:r>
              <a:rPr lang="en-US" dirty="0"/>
              <a:t>Qualified Plan Distributions</a:t>
            </a:r>
            <a:br>
              <a:rPr lang="en-US" dirty="0"/>
            </a:br>
            <a:r>
              <a:rPr lang="en-US" sz="2800" i="1" dirty="0">
                <a:solidFill>
                  <a:srgbClr val="FF0000"/>
                </a:solidFill>
              </a:rPr>
              <a:t>Notice 2014-54, Cont.</a:t>
            </a:r>
            <a:endParaRPr lang="en-US" sz="2800" dirty="0">
              <a:solidFill>
                <a:srgbClr val="FF0000"/>
              </a:solidFill>
            </a:endParaRPr>
          </a:p>
        </p:txBody>
      </p:sp>
      <p:sp>
        <p:nvSpPr>
          <p:cNvPr id="183299" name="Rectangle 3"/>
          <p:cNvSpPr>
            <a:spLocks noGrp="1" noChangeArrowheads="1"/>
          </p:cNvSpPr>
          <p:nvPr>
            <p:ph idx="1"/>
          </p:nvPr>
        </p:nvSpPr>
        <p:spPr/>
        <p:txBody>
          <a:bodyPr/>
          <a:lstStyle/>
          <a:p>
            <a:pPr>
              <a:buFont typeface="Arial" pitchFamily="34" charset="0"/>
              <a:buChar char="•"/>
              <a:defRPr/>
            </a:pPr>
            <a:r>
              <a:rPr lang="en-US" sz="2000" dirty="0"/>
              <a:t>If the pretax amount with respect to the aggregated disbursements in a distribution equals or exceeds the amount of the distribution that is directly rolled over to one or more eligible retirement plans, the pretax amount is assigned to the portion of the distribution that is directly rolled over up to the amount of the direct rollover (so that each direct rollover consists entirely of pretax amounts). Any remaining pretax amount is next assigned to any 60-day rollovers up to the amount of the 60-day rollovers. </a:t>
            </a:r>
          </a:p>
          <a:p>
            <a:pPr>
              <a:buFont typeface="Arial" pitchFamily="34" charset="0"/>
              <a:buChar char="•"/>
              <a:defRPr/>
            </a:pPr>
            <a:endParaRPr lang="en-US" sz="2000" dirty="0"/>
          </a:p>
          <a:p>
            <a:pPr>
              <a:buFont typeface="Arial" pitchFamily="34" charset="0"/>
              <a:buChar char="•"/>
              <a:defRPr/>
            </a:pPr>
            <a:r>
              <a:rPr lang="en-US" sz="2000" dirty="0"/>
              <a:t>If the remaining pretax amount is less than the amount rolled over in 60-day rollovers, the recipient can select how the pretax amount is allocated among the plans that receive 60-day rollovers.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eaLnBrk="1" hangingPunct="1"/>
            <a:r>
              <a:rPr lang="en-US" dirty="0"/>
              <a:t>Qualified Plan Distributions</a:t>
            </a:r>
            <a:br>
              <a:rPr lang="en-US" dirty="0"/>
            </a:br>
            <a:r>
              <a:rPr lang="en-US" sz="2800" i="1" dirty="0">
                <a:solidFill>
                  <a:srgbClr val="FF0000"/>
                </a:solidFill>
              </a:rPr>
              <a:t>Notice 2014-54, Cont.</a:t>
            </a:r>
            <a:endParaRPr lang="en-US" sz="2800" dirty="0">
              <a:solidFill>
                <a:srgbClr val="FF0000"/>
              </a:solidFill>
            </a:endParaRPr>
          </a:p>
        </p:txBody>
      </p:sp>
      <p:sp>
        <p:nvSpPr>
          <p:cNvPr id="183299" name="Rectangle 3"/>
          <p:cNvSpPr>
            <a:spLocks noGrp="1" noChangeArrowheads="1"/>
          </p:cNvSpPr>
          <p:nvPr>
            <p:ph idx="1"/>
          </p:nvPr>
        </p:nvSpPr>
        <p:spPr/>
        <p:txBody>
          <a:bodyPr/>
          <a:lstStyle/>
          <a:p>
            <a:pPr eaLnBrk="1" hangingPunct="1">
              <a:defRPr/>
            </a:pPr>
            <a:r>
              <a:rPr lang="en-US" sz="2000" dirty="0"/>
              <a:t>If, after the assignment of the pretax amount to direct rollovers and 60-day rollovers, there is a remaining pretax amount, that amount is includible in the </a:t>
            </a:r>
            <a:r>
              <a:rPr lang="en-US" sz="2000" dirty="0" err="1"/>
              <a:t>distributee’s</a:t>
            </a:r>
            <a:r>
              <a:rPr lang="en-US" sz="2000" dirty="0"/>
              <a:t> gross income. If the amount rolled over to an eligible retirement plan exceeds the portion of the pretax amount assigned or allocated to the plan, the excess is an after-tax amount.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pPr eaLnBrk="1" hangingPunct="1"/>
            <a:r>
              <a:rPr lang="en-US" dirty="0"/>
              <a:t>Qualified Plan Distributions</a:t>
            </a:r>
            <a:br>
              <a:rPr lang="en-US" dirty="0"/>
            </a:br>
            <a:r>
              <a:rPr lang="en-US" sz="2800" i="1" dirty="0">
                <a:solidFill>
                  <a:srgbClr val="FF0000"/>
                </a:solidFill>
              </a:rPr>
              <a:t>Notice 2014-54, Cont.</a:t>
            </a:r>
            <a:endParaRPr lang="en-US" sz="2800" dirty="0">
              <a:solidFill>
                <a:srgbClr val="FF0000"/>
              </a:solidFill>
            </a:endParaRPr>
          </a:p>
        </p:txBody>
      </p:sp>
      <p:sp>
        <p:nvSpPr>
          <p:cNvPr id="183299" name="Rectangle 3"/>
          <p:cNvSpPr>
            <a:spLocks noGrp="1" noChangeArrowheads="1"/>
          </p:cNvSpPr>
          <p:nvPr>
            <p:ph idx="1"/>
          </p:nvPr>
        </p:nvSpPr>
        <p:spPr/>
        <p:txBody>
          <a:bodyPr/>
          <a:lstStyle/>
          <a:p>
            <a:pPr indent="0">
              <a:buNone/>
              <a:defRPr/>
            </a:pPr>
            <a:r>
              <a:rPr lang="en-US" sz="1800" b="1" dirty="0"/>
              <a:t>Example 1:</a:t>
            </a:r>
            <a:r>
              <a:rPr lang="en-US" sz="1800" dirty="0"/>
              <a:t> Employee C participates in a qualified plan that does not contain a designated Roth account. Employee C’s $250,000 account balance consists of $200,000 of pretax amounts and $50,000 of after-tax amounts. Employee C separates from service and is entitled to, and requests, a distribution of $100,000. The pretax amount with respect to the distribution is $80,000 ($100,000 x $200,000/$250,000). Employee C specifies that $70,000 is to be directly rolled over to the qualified plan maintained by his new employer and that $30,000 is to be paid to Employee C. Because the pretax amount exceeds the amount directly rolled over, the amount directly rolled over to the new plan consists entirely of pretax amounts. The amount paid to Employee C (prior to application of withholding) consists of $10,000 in pretax amounts and $20,000 in after-tax amounts. Prior to the 60th day after the distribution, Employee C chooses to roll over $12,000 to an IRA. Because the amount rolled over in the 60-day rollover exceeds the remaining pretax amounts, the amount rolled over to the IRA consists of $10,000 of pretax amounts and $2,000 of after-tax amounts</a:t>
            </a:r>
            <a:r>
              <a:rPr lang="en-US" sz="2000" dirty="0"/>
              <a: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eaLnBrk="1" hangingPunct="1"/>
            <a:r>
              <a:rPr lang="en-US" dirty="0"/>
              <a:t>Qualified Plan Distributions</a:t>
            </a:r>
            <a:br>
              <a:rPr lang="en-US" dirty="0"/>
            </a:br>
            <a:r>
              <a:rPr lang="en-US" sz="2800" i="1" dirty="0">
                <a:solidFill>
                  <a:srgbClr val="FF0000"/>
                </a:solidFill>
              </a:rPr>
              <a:t>Notice 2014-54, Cont.</a:t>
            </a:r>
            <a:endParaRPr lang="en-US" sz="2800" dirty="0">
              <a:solidFill>
                <a:srgbClr val="FF0000"/>
              </a:solidFill>
            </a:endParaRPr>
          </a:p>
        </p:txBody>
      </p:sp>
      <p:sp>
        <p:nvSpPr>
          <p:cNvPr id="183299" name="Rectangle 3"/>
          <p:cNvSpPr>
            <a:spLocks noGrp="1" noChangeArrowheads="1"/>
          </p:cNvSpPr>
          <p:nvPr>
            <p:ph idx="1"/>
          </p:nvPr>
        </p:nvSpPr>
        <p:spPr/>
        <p:txBody>
          <a:bodyPr/>
          <a:lstStyle/>
          <a:p>
            <a:pPr indent="0">
              <a:buNone/>
              <a:defRPr/>
            </a:pPr>
            <a:r>
              <a:rPr lang="en-US" sz="2000" b="1" dirty="0"/>
              <a:t>Example 2.</a:t>
            </a:r>
            <a:r>
              <a:rPr lang="en-US" sz="2000" dirty="0"/>
              <a:t> The facts are the same as in Example 1, except that Employee C chooses to transfer $82,000 in direct rollovers -- $50,000 to the new qualified plan and $32,000 to an IRA. The remaining $18,000 is paid to Employee C. The new qualified plan separately accounts for after-tax contributions. Because the amount rolled over exceeds the pretax amount, the direct rollovers consist of $80,000 in pretax amounts and $2,000 in after-tax amounts. Employee C is permitted to allocate the pretax amounts between the new qualified plan and the IRA prior to the time the direct rollovers are made.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pPr eaLnBrk="1" hangingPunct="1"/>
            <a:r>
              <a:rPr lang="en-US" b="1"/>
              <a:t>Qualified Plan Distributions</a:t>
            </a:r>
          </a:p>
        </p:txBody>
      </p:sp>
      <p:sp>
        <p:nvSpPr>
          <p:cNvPr id="183299" name="Rectangle 3"/>
          <p:cNvSpPr>
            <a:spLocks noGrp="1" noChangeArrowheads="1"/>
          </p:cNvSpPr>
          <p:nvPr>
            <p:ph idx="1"/>
          </p:nvPr>
        </p:nvSpPr>
        <p:spPr/>
        <p:txBody>
          <a:bodyPr/>
          <a:lstStyle/>
          <a:p>
            <a:pPr marL="0" indent="0">
              <a:lnSpc>
                <a:spcPct val="80000"/>
              </a:lnSpc>
              <a:buClr>
                <a:schemeClr val="tx1"/>
              </a:buClr>
              <a:buNone/>
              <a:defRPr/>
            </a:pPr>
            <a:r>
              <a:rPr lang="en-US" sz="2000" b="1" i="1" dirty="0"/>
              <a:t>Notice 2014-54, Cont.</a:t>
            </a:r>
          </a:p>
          <a:p>
            <a:pPr indent="0">
              <a:buNone/>
              <a:defRPr/>
            </a:pPr>
            <a:r>
              <a:rPr lang="en-US" sz="1800" b="1" dirty="0"/>
              <a:t>Example 3. </a:t>
            </a:r>
            <a:r>
              <a:rPr lang="en-US" sz="1800" dirty="0"/>
              <a:t>The facts are the same as in Example 2, except that the new qualified plan does not separately account for after-tax contributions. In this case, it is impermissible for the $2,000 (which represents the after-tax portion of the distribution) to be rolled over to the new qualified plan. Thus, the entire $50,000 rolled over to the plan must consist of pretax amounts. The $32,000 rolled over to the IRA consists of $30,000 of pretax amounts and $2,000 of after-tax amounts.</a:t>
            </a:r>
          </a:p>
          <a:p>
            <a:pPr indent="1588">
              <a:defRPr/>
            </a:pPr>
            <a:endParaRPr lang="en-US" sz="1800" dirty="0"/>
          </a:p>
          <a:p>
            <a:pPr indent="0">
              <a:buNone/>
              <a:defRPr/>
            </a:pPr>
            <a:r>
              <a:rPr lang="en-US" sz="1800" b="1" dirty="0"/>
              <a:t>Example 4. </a:t>
            </a:r>
            <a:r>
              <a:rPr lang="en-US" sz="1800" dirty="0"/>
              <a:t>The facts are the same as in Example 1, except that Employee C chooses to make a direct rollover of $80,000 to a traditional IRA and $20,000 to a Roth IRA. Employee C is permitted to allocate the $80,000 that consists entirely of pretax amounts to the traditional IRA so that the $20,000 rolled over to the Roth IRA consists entirely of after-tax amounts.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6" name="Title 1"/>
          <p:cNvSpPr>
            <a:spLocks noGrp="1"/>
          </p:cNvSpPr>
          <p:nvPr>
            <p:ph type="title"/>
          </p:nvPr>
        </p:nvSpPr>
        <p:spPr/>
        <p:txBody>
          <a:bodyPr/>
          <a:lstStyle/>
          <a:p>
            <a:pPr eaLnBrk="1" hangingPunct="1"/>
            <a:r>
              <a:rPr lang="en-US" dirty="0"/>
              <a:t>The “Basics” of Roth IRA Planning </a:t>
            </a:r>
            <a:br>
              <a:rPr lang="en-US" sz="2800" dirty="0"/>
            </a:br>
            <a:r>
              <a:rPr lang="en-US" sz="2800" i="1" dirty="0">
                <a:solidFill>
                  <a:srgbClr val="FF0000"/>
                </a:solidFill>
              </a:rPr>
              <a:t>Roth IRA Conversions</a:t>
            </a:r>
            <a:endParaRPr lang="en-US" sz="4800" i="1" dirty="0">
              <a:solidFill>
                <a:srgbClr val="FF0000"/>
              </a:solidFill>
            </a:endParaRPr>
          </a:p>
        </p:txBody>
      </p:sp>
      <p:sp>
        <p:nvSpPr>
          <p:cNvPr id="136194" name="Content Placeholder 2"/>
          <p:cNvSpPr>
            <a:spLocks noGrp="1"/>
          </p:cNvSpPr>
          <p:nvPr>
            <p:ph idx="1"/>
          </p:nvPr>
        </p:nvSpPr>
        <p:spPr/>
        <p:txBody>
          <a:bodyPr>
            <a:normAutofit fontScale="77500" lnSpcReduction="20000"/>
          </a:bodyPr>
          <a:lstStyle/>
          <a:p>
            <a:pPr>
              <a:lnSpc>
                <a:spcPct val="107000"/>
              </a:lnSpc>
              <a:buFont typeface="Arial" panose="020B0604020202020204" pitchFamily="34" charset="0"/>
              <a:buChar char="•"/>
            </a:pPr>
            <a:r>
              <a:rPr lang="en-US" dirty="0">
                <a:solidFill>
                  <a:srgbClr val="000000"/>
                </a:solidFill>
                <a:ea typeface="Calibri" panose="020F0502020204030204" pitchFamily="34" charset="0"/>
                <a:cs typeface="Times New Roman" panose="02020603050405020304" pitchFamily="18" charset="0"/>
              </a:rPr>
              <a:t>Taxation</a:t>
            </a:r>
          </a:p>
          <a:p>
            <a:pPr marL="800100" lvl="1" indent="-342900">
              <a:lnSpc>
                <a:spcPct val="107000"/>
              </a:lnSpc>
            </a:pPr>
            <a:r>
              <a:rPr lang="en-US" dirty="0">
                <a:solidFill>
                  <a:srgbClr val="000000"/>
                </a:solidFill>
                <a:ea typeface="Calibri" panose="020F0502020204030204" pitchFamily="34" charset="0"/>
                <a:cs typeface="Times New Roman" panose="02020603050405020304" pitchFamily="18" charset="0"/>
              </a:rPr>
              <a:t>Amount that would otherwise be included in income</a:t>
            </a:r>
          </a:p>
          <a:p>
            <a:pPr marL="800100" lvl="1" indent="-342900">
              <a:lnSpc>
                <a:spcPct val="107000"/>
              </a:lnSpc>
            </a:pPr>
            <a:r>
              <a:rPr lang="en-US" dirty="0">
                <a:solidFill>
                  <a:srgbClr val="000000"/>
                </a:solidFill>
                <a:ea typeface="Calibri" panose="020F0502020204030204" pitchFamily="34" charset="0"/>
                <a:cs typeface="Times New Roman" panose="02020603050405020304" pitchFamily="18" charset="0"/>
              </a:rPr>
              <a:t>Withholding</a:t>
            </a:r>
          </a:p>
          <a:p>
            <a:pPr marL="800100" lvl="1" indent="-342900">
              <a:lnSpc>
                <a:spcPct val="107000"/>
              </a:lnSpc>
            </a:pPr>
            <a:endParaRPr lang="en-US" dirty="0">
              <a:solidFill>
                <a:srgbClr val="000000"/>
              </a:solidFill>
              <a:ea typeface="Calibri" panose="020F0502020204030204" pitchFamily="34" charset="0"/>
              <a:cs typeface="Times New Roman" panose="02020603050405020304" pitchFamily="18" charset="0"/>
            </a:endParaRPr>
          </a:p>
          <a:p>
            <a:pPr>
              <a:lnSpc>
                <a:spcPct val="107000"/>
              </a:lnSpc>
              <a:buFont typeface="Arial" panose="020B0604020202020204" pitchFamily="34" charset="0"/>
              <a:buChar char="•"/>
            </a:pPr>
            <a:r>
              <a:rPr lang="en-US" dirty="0">
                <a:solidFill>
                  <a:srgbClr val="000000"/>
                </a:solidFill>
                <a:ea typeface="Calibri" panose="020F0502020204030204" pitchFamily="34" charset="0"/>
                <a:cs typeface="Times New Roman" panose="02020603050405020304" pitchFamily="18" charset="0"/>
              </a:rPr>
              <a:t>Eligibility</a:t>
            </a:r>
          </a:p>
          <a:p>
            <a:pPr marL="800100" lvl="1" indent="-342900">
              <a:lnSpc>
                <a:spcPct val="107000"/>
              </a:lnSpc>
            </a:pPr>
            <a:r>
              <a:rPr lang="en-US" dirty="0">
                <a:solidFill>
                  <a:srgbClr val="000000"/>
                </a:solidFill>
                <a:ea typeface="Calibri" panose="020F0502020204030204" pitchFamily="34" charset="0"/>
                <a:cs typeface="Times New Roman" panose="02020603050405020304" pitchFamily="18" charset="0"/>
              </a:rPr>
              <a:t>No age/income/filing status requirement</a:t>
            </a:r>
          </a:p>
          <a:p>
            <a:pPr marL="1257300" lvl="2" indent="-342900">
              <a:lnSpc>
                <a:spcPct val="107000"/>
              </a:lnSpc>
            </a:pPr>
            <a:endParaRPr lang="en-US" dirty="0">
              <a:solidFill>
                <a:srgbClr val="000000"/>
              </a:solidFill>
              <a:ea typeface="Calibri" panose="020F0502020204030204" pitchFamily="34" charset="0"/>
              <a:cs typeface="Times New Roman" panose="02020603050405020304" pitchFamily="18" charset="0"/>
            </a:endParaRPr>
          </a:p>
          <a:p>
            <a:pPr>
              <a:lnSpc>
                <a:spcPct val="107000"/>
              </a:lnSpc>
              <a:buFont typeface="Arial" panose="020B0604020202020204" pitchFamily="34" charset="0"/>
              <a:buChar char="•"/>
            </a:pPr>
            <a:r>
              <a:rPr lang="en-US" dirty="0">
                <a:solidFill>
                  <a:srgbClr val="000000"/>
                </a:solidFill>
                <a:ea typeface="Calibri" panose="020F0502020204030204" pitchFamily="34" charset="0"/>
                <a:cs typeface="Times New Roman" panose="02020603050405020304" pitchFamily="18" charset="0"/>
              </a:rPr>
              <a:t>Methods</a:t>
            </a:r>
          </a:p>
          <a:p>
            <a:pPr marL="800100" lvl="1" indent="-342900">
              <a:lnSpc>
                <a:spcPct val="107000"/>
              </a:lnSpc>
            </a:pPr>
            <a:r>
              <a:rPr lang="en-US" dirty="0">
                <a:solidFill>
                  <a:srgbClr val="000000"/>
                </a:solidFill>
                <a:ea typeface="Calibri" panose="020F0502020204030204" pitchFamily="34" charset="0"/>
                <a:cs typeface="Times New Roman" panose="02020603050405020304" pitchFamily="18" charset="0"/>
              </a:rPr>
              <a:t>Indirect rollover</a:t>
            </a:r>
          </a:p>
          <a:p>
            <a:pPr marL="800100" lvl="1" indent="-342900">
              <a:lnSpc>
                <a:spcPct val="107000"/>
              </a:lnSpc>
            </a:pPr>
            <a:r>
              <a:rPr lang="en-US" dirty="0">
                <a:solidFill>
                  <a:srgbClr val="000000"/>
                </a:solidFill>
                <a:ea typeface="Calibri" panose="020F0502020204030204" pitchFamily="34" charset="0"/>
                <a:cs typeface="Times New Roman" panose="02020603050405020304" pitchFamily="18" charset="0"/>
              </a:rPr>
              <a:t>Direct rollover/trustee-to-trustee transfer</a:t>
            </a:r>
          </a:p>
          <a:p>
            <a:pPr marL="800100" lvl="1" indent="-342900">
              <a:lnSpc>
                <a:spcPct val="107000"/>
              </a:lnSpc>
            </a:pPr>
            <a:r>
              <a:rPr lang="en-US" dirty="0" err="1">
                <a:solidFill>
                  <a:srgbClr val="000000"/>
                </a:solidFill>
                <a:ea typeface="Calibri" panose="020F0502020204030204" pitchFamily="34" charset="0"/>
                <a:cs typeface="Times New Roman" panose="02020603050405020304" pitchFamily="18" charset="0"/>
              </a:rPr>
              <a:t>Redesignation</a:t>
            </a:r>
            <a:r>
              <a:rPr lang="en-US" dirty="0">
                <a:solidFill>
                  <a:srgbClr val="000000"/>
                </a:solidFill>
                <a:ea typeface="Calibri" panose="020F0502020204030204" pitchFamily="34" charset="0"/>
                <a:cs typeface="Times New Roman" panose="02020603050405020304" pitchFamily="18" charset="0"/>
              </a:rPr>
              <a:t> </a:t>
            </a:r>
          </a:p>
          <a:p>
            <a:pPr marL="800100" lvl="1" indent="-342900">
              <a:lnSpc>
                <a:spcPct val="107000"/>
              </a:lnSpc>
            </a:pPr>
            <a:r>
              <a:rPr lang="en-US" dirty="0">
                <a:solidFill>
                  <a:srgbClr val="000000"/>
                </a:solidFill>
                <a:ea typeface="Calibri" panose="020F0502020204030204" pitchFamily="34" charset="0"/>
                <a:cs typeface="Times New Roman" panose="02020603050405020304" pitchFamily="18" charset="0"/>
              </a:rPr>
              <a:t>Partial </a:t>
            </a:r>
          </a:p>
          <a:p>
            <a:pPr eaLnBrk="1" hangingPunct="1"/>
            <a:endParaRPr lang="en-US" dirty="0"/>
          </a:p>
        </p:txBody>
      </p:sp>
      <p:sp>
        <p:nvSpPr>
          <p:cNvPr id="136195" name="Rectangle 4"/>
          <p:cNvSpPr>
            <a:spLocks noChangeAspect="1" noChangeArrowheads="1"/>
          </p:cNvSpPr>
          <p:nvPr/>
        </p:nvSpPr>
        <p:spPr bwMode="white">
          <a:xfrm>
            <a:off x="1752600" y="121920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nchor="ctr"/>
          <a:lstStyle/>
          <a:p>
            <a:pPr algn="ctr" defTabSz="820738"/>
            <a:br>
              <a:rPr lang="en-US" sz="4800" b="1"/>
            </a:br>
            <a:endParaRPr lang="en-US" sz="440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4"/>
          <p:cNvSpPr>
            <a:spLocks noChangeAspect="1" noChangeArrowheads="1"/>
          </p:cNvSpPr>
          <p:nvPr/>
        </p:nvSpPr>
        <p:spPr bwMode="white">
          <a:xfrm>
            <a:off x="1752600" y="121920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nchor="ctr"/>
          <a:lstStyle/>
          <a:p>
            <a:pPr algn="ctr" defTabSz="820738"/>
            <a:br>
              <a:rPr lang="en-US" sz="4800" b="1"/>
            </a:br>
            <a:endParaRPr lang="en-US" sz="4400"/>
          </a:p>
        </p:txBody>
      </p:sp>
      <p:sp>
        <p:nvSpPr>
          <p:cNvPr id="138243" name="Title 1"/>
          <p:cNvSpPr>
            <a:spLocks noGrp="1"/>
          </p:cNvSpPr>
          <p:nvPr>
            <p:ph type="title"/>
          </p:nvPr>
        </p:nvSpPr>
        <p:spPr/>
        <p:txBody>
          <a:bodyPr/>
          <a:lstStyle/>
          <a:p>
            <a:pPr eaLnBrk="1" hangingPunct="1"/>
            <a:r>
              <a:rPr lang="en-US" dirty="0"/>
              <a:t>The “Basics” of Roth IRA Planning</a:t>
            </a:r>
            <a:br>
              <a:rPr lang="en-US" dirty="0"/>
            </a:br>
            <a:r>
              <a:rPr lang="en-US" sz="2800" i="1" dirty="0">
                <a:solidFill>
                  <a:srgbClr val="FF0000"/>
                </a:solidFill>
              </a:rPr>
              <a:t>General Concepts </a:t>
            </a:r>
            <a:endParaRPr lang="en-US" sz="4800" i="1" dirty="0">
              <a:solidFill>
                <a:srgbClr val="FF0000"/>
              </a:solidFill>
            </a:endParaRPr>
          </a:p>
        </p:txBody>
      </p:sp>
      <p:sp>
        <p:nvSpPr>
          <p:cNvPr id="138244" name="Content Placeholder 3"/>
          <p:cNvSpPr>
            <a:spLocks noGrp="1"/>
          </p:cNvSpPr>
          <p:nvPr>
            <p:ph idx="1"/>
          </p:nvPr>
        </p:nvSpPr>
        <p:spPr/>
        <p:txBody>
          <a:bodyPr/>
          <a:lstStyle/>
          <a:p>
            <a:pPr eaLnBrk="1" hangingPunct="1">
              <a:buClr>
                <a:srgbClr val="68BBE8"/>
              </a:buClr>
              <a:buFont typeface="Arial" charset="0"/>
              <a:buNone/>
            </a:pPr>
            <a:r>
              <a:rPr lang="en-US" dirty="0"/>
              <a:t>Convertible accounts</a:t>
            </a:r>
          </a:p>
          <a:p>
            <a:pPr marL="695325" lvl="1">
              <a:buFont typeface="Arial" charset="0"/>
              <a:buChar char="•"/>
            </a:pPr>
            <a:r>
              <a:rPr lang="en-US" dirty="0"/>
              <a:t> Traditional IRAs</a:t>
            </a:r>
          </a:p>
          <a:p>
            <a:pPr marL="695325" lvl="1">
              <a:buFont typeface="Arial" charset="0"/>
              <a:buChar char="•"/>
            </a:pPr>
            <a:r>
              <a:rPr lang="en-US" dirty="0">
                <a:solidFill>
                  <a:srgbClr val="000000"/>
                </a:solidFill>
                <a:ea typeface="Calibri" panose="020F0502020204030204" pitchFamily="34" charset="0"/>
                <a:cs typeface="Times New Roman" panose="02020603050405020304" pitchFamily="18" charset="0"/>
              </a:rPr>
              <a:t>SIMPLE IRA – NOT during the first two years of first participating in a SIMPLE IRA plan.</a:t>
            </a:r>
          </a:p>
          <a:p>
            <a:pPr marL="695325" lvl="1">
              <a:buFont typeface="Arial" charset="0"/>
              <a:buChar char="•"/>
            </a:pPr>
            <a:r>
              <a:rPr lang="en-US" dirty="0"/>
              <a:t> 401(k) plans</a:t>
            </a:r>
          </a:p>
          <a:p>
            <a:pPr marL="695325" lvl="1">
              <a:buFont typeface="Arial" charset="0"/>
              <a:buChar char="•"/>
            </a:pPr>
            <a:r>
              <a:rPr lang="en-US" dirty="0"/>
              <a:t> Profit sharing plans</a:t>
            </a:r>
          </a:p>
          <a:p>
            <a:pPr marL="695325" lvl="1">
              <a:buFont typeface="Arial" charset="0"/>
              <a:buChar char="•"/>
            </a:pPr>
            <a:r>
              <a:rPr lang="en-US" dirty="0"/>
              <a:t> 403(b) annuity plans</a:t>
            </a:r>
          </a:p>
          <a:p>
            <a:pPr marL="695325" lvl="1">
              <a:buFont typeface="Arial" charset="0"/>
              <a:buChar char="•"/>
            </a:pPr>
            <a:r>
              <a:rPr lang="en-US" dirty="0"/>
              <a:t> 457 plans</a:t>
            </a:r>
          </a:p>
          <a:p>
            <a:pPr marL="695325" lvl="1">
              <a:buFont typeface="Arial" charset="0"/>
              <a:buChar char="•"/>
            </a:pPr>
            <a:r>
              <a:rPr lang="en-US" dirty="0"/>
              <a:t>“Inherited” 401(k) plans (see Notice 2008-30)</a:t>
            </a:r>
          </a:p>
          <a:p>
            <a:pPr eaLnBrk="1" hangingPunct="1"/>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4"/>
          <p:cNvSpPr>
            <a:spLocks noChangeAspect="1" noChangeArrowheads="1"/>
          </p:cNvSpPr>
          <p:nvPr/>
        </p:nvSpPr>
        <p:spPr bwMode="white">
          <a:xfrm>
            <a:off x="1752600" y="121920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nchor="ctr"/>
          <a:lstStyle/>
          <a:p>
            <a:pPr algn="ctr" defTabSz="820738"/>
            <a:br>
              <a:rPr lang="en-US" sz="4800" b="1"/>
            </a:br>
            <a:endParaRPr lang="en-US" sz="4400"/>
          </a:p>
        </p:txBody>
      </p:sp>
      <p:sp>
        <p:nvSpPr>
          <p:cNvPr id="139267" name="Title 1"/>
          <p:cNvSpPr>
            <a:spLocks noGrp="1"/>
          </p:cNvSpPr>
          <p:nvPr>
            <p:ph type="title"/>
          </p:nvPr>
        </p:nvSpPr>
        <p:spPr/>
        <p:txBody>
          <a:bodyPr/>
          <a:lstStyle/>
          <a:p>
            <a:pPr eaLnBrk="1" hangingPunct="1"/>
            <a:r>
              <a:rPr lang="en-US" dirty="0"/>
              <a:t>The “Basics” of Roth IRA Planning</a:t>
            </a:r>
            <a:br>
              <a:rPr lang="en-US" dirty="0"/>
            </a:br>
            <a:r>
              <a:rPr lang="en-US" sz="2800" i="1" dirty="0">
                <a:solidFill>
                  <a:srgbClr val="FF0000"/>
                </a:solidFill>
              </a:rPr>
              <a:t>General Concepts </a:t>
            </a:r>
            <a:endParaRPr lang="en-US" sz="4800" i="1" dirty="0">
              <a:solidFill>
                <a:srgbClr val="FF0000"/>
              </a:solidFill>
            </a:endParaRPr>
          </a:p>
        </p:txBody>
      </p:sp>
      <p:sp>
        <p:nvSpPr>
          <p:cNvPr id="4" name="Content Placeholder 3"/>
          <p:cNvSpPr>
            <a:spLocks noGrp="1"/>
          </p:cNvSpPr>
          <p:nvPr>
            <p:ph idx="1"/>
          </p:nvPr>
        </p:nvSpPr>
        <p:spPr/>
        <p:txBody>
          <a:bodyPr/>
          <a:lstStyle/>
          <a:p>
            <a:pPr marL="0" indent="0">
              <a:buNone/>
              <a:defRPr/>
            </a:pPr>
            <a:r>
              <a:rPr lang="en-US" sz="4000" dirty="0"/>
              <a:t>Non-convertible accounts</a:t>
            </a:r>
          </a:p>
          <a:p>
            <a:pPr marL="695325" lvl="1">
              <a:buFont typeface="Arial" charset="0"/>
              <a:buChar char="•"/>
              <a:defRPr/>
            </a:pPr>
            <a:r>
              <a:rPr lang="en-US" sz="3600" dirty="0"/>
              <a:t> “Inherited” IRAs</a:t>
            </a:r>
          </a:p>
          <a:p>
            <a:pPr marL="1095375" lvl="2">
              <a:defRPr/>
            </a:pPr>
            <a:r>
              <a:rPr lang="en-US" sz="3200" dirty="0"/>
              <a:t>Inherited qualified plan vs. inherited IRA</a:t>
            </a:r>
          </a:p>
          <a:p>
            <a:pPr marL="695325" lvl="1">
              <a:buFont typeface="Arial" charset="0"/>
              <a:buChar char="•"/>
              <a:defRPr/>
            </a:pPr>
            <a:r>
              <a:rPr lang="en-US" sz="3600" dirty="0"/>
              <a:t> Education IRAs</a:t>
            </a:r>
          </a:p>
          <a:p>
            <a:pPr eaLnBrk="1" hangingPunct="1">
              <a:defRPr/>
            </a:pP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4"/>
          <p:cNvSpPr>
            <a:spLocks noChangeAspect="1" noChangeArrowheads="1"/>
          </p:cNvSpPr>
          <p:nvPr/>
        </p:nvSpPr>
        <p:spPr bwMode="white">
          <a:xfrm>
            <a:off x="1752600" y="121920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nchor="ctr"/>
          <a:lstStyle/>
          <a:p>
            <a:pPr algn="ctr" defTabSz="820738"/>
            <a:br>
              <a:rPr lang="en-US" sz="4800" b="1"/>
            </a:br>
            <a:endParaRPr lang="en-US" sz="4400"/>
          </a:p>
        </p:txBody>
      </p:sp>
      <p:sp>
        <p:nvSpPr>
          <p:cNvPr id="140291" name="Title 1"/>
          <p:cNvSpPr>
            <a:spLocks noGrp="1"/>
          </p:cNvSpPr>
          <p:nvPr>
            <p:ph type="title"/>
          </p:nvPr>
        </p:nvSpPr>
        <p:spPr/>
        <p:txBody>
          <a:bodyPr/>
          <a:lstStyle/>
          <a:p>
            <a:pPr eaLnBrk="1" hangingPunct="1"/>
            <a:r>
              <a:rPr lang="en-US" dirty="0"/>
              <a:t>The “Basics” of Roth IRA Planning</a:t>
            </a:r>
            <a:br>
              <a:rPr lang="en-US" dirty="0"/>
            </a:br>
            <a:r>
              <a:rPr lang="en-US" sz="2800" i="1" dirty="0">
                <a:solidFill>
                  <a:srgbClr val="FF0000"/>
                </a:solidFill>
              </a:rPr>
              <a:t>General Concepts </a:t>
            </a:r>
            <a:endParaRPr lang="en-US" sz="4800" i="1" dirty="0">
              <a:solidFill>
                <a:srgbClr val="FF0000"/>
              </a:solidFill>
            </a:endParaRPr>
          </a:p>
        </p:txBody>
      </p:sp>
      <p:sp>
        <p:nvSpPr>
          <p:cNvPr id="4" name="Content Placeholder 3"/>
          <p:cNvSpPr>
            <a:spLocks noGrp="1"/>
          </p:cNvSpPr>
          <p:nvPr>
            <p:ph idx="1"/>
          </p:nvPr>
        </p:nvSpPr>
        <p:spPr/>
        <p:txBody>
          <a:bodyPr/>
          <a:lstStyle/>
          <a:p>
            <a:pPr marL="0" indent="0">
              <a:lnSpc>
                <a:spcPct val="80000"/>
              </a:lnSpc>
              <a:buNone/>
              <a:defRPr/>
            </a:pPr>
            <a:r>
              <a:rPr lang="en-US" sz="2000" dirty="0"/>
              <a:t>The 5-year period for all of a participant’s Roth IRAs begins on January 1 of the first year for which a contribution was made to any Roth IRA owned by that participant.</a:t>
            </a:r>
          </a:p>
          <a:p>
            <a:pPr eaLnBrk="1" hangingPunct="1">
              <a:lnSpc>
                <a:spcPct val="80000"/>
              </a:lnSpc>
              <a:buFont typeface="Arial" pitchFamily="34" charset="0"/>
              <a:buChar char="•"/>
              <a:defRPr/>
            </a:pPr>
            <a:endParaRPr lang="en-US" sz="2000" dirty="0"/>
          </a:p>
          <a:p>
            <a:pPr marL="695325" lvl="1">
              <a:lnSpc>
                <a:spcPct val="80000"/>
              </a:lnSpc>
              <a:buClr>
                <a:schemeClr val="tx1"/>
              </a:buClr>
              <a:defRPr/>
            </a:pPr>
            <a:r>
              <a:rPr lang="en-US" dirty="0"/>
              <a:t>Except a surviving spouse gets to treat an inherited Roth IRA as one of her own for purposes of the 5-year rule.  </a:t>
            </a:r>
          </a:p>
          <a:p>
            <a:pPr marL="695325" lvl="1">
              <a:lnSpc>
                <a:spcPct val="80000"/>
              </a:lnSpc>
              <a:buClr>
                <a:schemeClr val="tx1"/>
              </a:buClr>
              <a:defRPr/>
            </a:pPr>
            <a:r>
              <a:rPr lang="en-US" dirty="0"/>
              <a:t>The 5-year period continues to run with the participant dies.</a:t>
            </a:r>
          </a:p>
          <a:p>
            <a:pPr lvl="1" eaLnBrk="1" hangingPunct="1">
              <a:lnSpc>
                <a:spcPct val="80000"/>
              </a:lnSpc>
              <a:buClr>
                <a:schemeClr val="tx1"/>
              </a:buClr>
              <a:defRPr/>
            </a:pPr>
            <a:endParaRPr lang="en-US" dirty="0"/>
          </a:p>
          <a:p>
            <a:pPr lvl="4" eaLnBrk="1" hangingPunct="1">
              <a:lnSpc>
                <a:spcPct val="80000"/>
              </a:lnSpc>
              <a:buClr>
                <a:schemeClr val="tx1"/>
              </a:buClr>
              <a:buFontTx/>
              <a:buNone/>
              <a:defRPr/>
            </a:pPr>
            <a:r>
              <a:rPr lang="en-US" dirty="0"/>
              <a:t>	NOTE: If a participant dies within the 5-year period, distributions to a beneficiary are taxable until the 5-year period ends.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4"/>
          <p:cNvSpPr>
            <a:spLocks noChangeAspect="1" noChangeArrowheads="1"/>
          </p:cNvSpPr>
          <p:nvPr/>
        </p:nvSpPr>
        <p:spPr bwMode="white">
          <a:xfrm>
            <a:off x="1752600" y="121920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nchor="ctr"/>
          <a:lstStyle/>
          <a:p>
            <a:pPr algn="ctr" defTabSz="820738"/>
            <a:br>
              <a:rPr lang="en-US" sz="4800" b="1"/>
            </a:br>
            <a:endParaRPr lang="en-US" sz="4400"/>
          </a:p>
        </p:txBody>
      </p:sp>
      <p:sp>
        <p:nvSpPr>
          <p:cNvPr id="141315" name="Title 1"/>
          <p:cNvSpPr>
            <a:spLocks noGrp="1"/>
          </p:cNvSpPr>
          <p:nvPr>
            <p:ph type="title"/>
          </p:nvPr>
        </p:nvSpPr>
        <p:spPr/>
        <p:txBody>
          <a:bodyPr/>
          <a:lstStyle/>
          <a:p>
            <a:pPr eaLnBrk="1" hangingPunct="1"/>
            <a:r>
              <a:rPr lang="en-US" dirty="0"/>
              <a:t>The “Basics” of Roth IRA Planning </a:t>
            </a:r>
            <a:br>
              <a:rPr lang="en-US" sz="3600" dirty="0"/>
            </a:br>
            <a:r>
              <a:rPr lang="en-US" sz="2800" i="1" dirty="0">
                <a:solidFill>
                  <a:srgbClr val="FF0000"/>
                </a:solidFill>
              </a:rPr>
              <a:t>Taxation of Distributions</a:t>
            </a:r>
            <a:endParaRPr lang="en-US" sz="4800" i="1" dirty="0">
              <a:solidFill>
                <a:srgbClr val="FF0000"/>
              </a:solidFill>
            </a:endParaRPr>
          </a:p>
        </p:txBody>
      </p:sp>
      <p:sp>
        <p:nvSpPr>
          <p:cNvPr id="141316" name="Content Placeholder 3"/>
          <p:cNvSpPr>
            <a:spLocks noGrp="1"/>
          </p:cNvSpPr>
          <p:nvPr>
            <p:ph idx="1"/>
          </p:nvPr>
        </p:nvSpPr>
        <p:spPr/>
        <p:txBody>
          <a:bodyPr/>
          <a:lstStyle/>
          <a:p>
            <a:r>
              <a:rPr lang="en-US" b="1"/>
              <a:t>Qualified</a:t>
            </a:r>
            <a:r>
              <a:rPr lang="en-US"/>
              <a:t> distributions are not subject to income tax</a:t>
            </a:r>
          </a:p>
          <a:p>
            <a:endParaRPr lang="en-US" b="1"/>
          </a:p>
          <a:p>
            <a:r>
              <a:rPr lang="en-US" b="1"/>
              <a:t>Non-qualified</a:t>
            </a:r>
            <a:r>
              <a:rPr lang="en-US"/>
              <a:t> distributions will be subject to income tax</a:t>
            </a:r>
            <a:r>
              <a:rPr lang="en-US" sz="5400"/>
              <a:t> </a:t>
            </a:r>
          </a:p>
        </p:txBody>
      </p:sp>
    </p:spTree>
  </p:cSld>
  <p:clrMapOvr>
    <a:masterClrMapping/>
  </p:clrMapOvr>
  <p:transition/>
</p:sld>
</file>

<file path=ppt/theme/theme1.xml><?xml version="1.0" encoding="utf-8"?>
<a:theme xmlns:a="http://schemas.openxmlformats.org/drawingml/2006/main" name="Keebl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FD7F85D4C74484BB2FBF93B41BA5C97" ma:contentTypeVersion="9" ma:contentTypeDescription="Create a new document." ma:contentTypeScope="" ma:versionID="62a6c6ad19cabd26e14d378ea99c2e14">
  <xsd:schema xmlns:xsd="http://www.w3.org/2001/XMLSchema" xmlns:xs="http://www.w3.org/2001/XMLSchema" xmlns:p="http://schemas.microsoft.com/office/2006/metadata/properties" xmlns:ns2="0fa78e3e-442c-4db8-8acc-b61833371150" xmlns:ns3="e15bd017-ac08-4c53-9183-bc85729ccbac" targetNamespace="http://schemas.microsoft.com/office/2006/metadata/properties" ma:root="true" ma:fieldsID="724a8a18918fd047dd7d8f0d5cfaf336" ns2:_="" ns3:_="">
    <xsd:import namespace="0fa78e3e-442c-4db8-8acc-b61833371150"/>
    <xsd:import namespace="e15bd017-ac08-4c53-9183-bc85729ccba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LengthInSecond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a78e3e-442c-4db8-8acc-b618333711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5bd017-ac08-4c53-9183-bc85729ccba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E7B33F-1513-4707-A6C9-5FE0FACC211C}">
  <ds:schemaRefs>
    <ds:schemaRef ds:uri="http://schemas.openxmlformats.org/package/2006/metadata/core-properties"/>
    <ds:schemaRef ds:uri="http://purl.org/dc/terms/"/>
    <ds:schemaRef ds:uri="0fa78e3e-442c-4db8-8acc-b61833371150"/>
    <ds:schemaRef ds:uri="http://www.w3.org/XML/1998/namespace"/>
    <ds:schemaRef ds:uri="http://schemas.microsoft.com/office/2006/documentManagement/types"/>
    <ds:schemaRef ds:uri="http://purl.org/dc/elements/1.1/"/>
    <ds:schemaRef ds:uri="http://schemas.microsoft.com/office/2006/metadata/properties"/>
    <ds:schemaRef ds:uri="http://schemas.microsoft.com/office/infopath/2007/PartnerControls"/>
    <ds:schemaRef ds:uri="e15bd017-ac08-4c53-9183-bc85729ccbac"/>
    <ds:schemaRef ds:uri="http://purl.org/dc/dcmitype/"/>
  </ds:schemaRefs>
</ds:datastoreItem>
</file>

<file path=customXml/itemProps2.xml><?xml version="1.0" encoding="utf-8"?>
<ds:datastoreItem xmlns:ds="http://schemas.openxmlformats.org/officeDocument/2006/customXml" ds:itemID="{8BE4CBD5-AA3D-428F-93C2-9CCA39D36FC1}">
  <ds:schemaRefs>
    <ds:schemaRef ds:uri="http://schemas.microsoft.com/sharepoint/v3/contenttype/forms"/>
  </ds:schemaRefs>
</ds:datastoreItem>
</file>

<file path=customXml/itemProps3.xml><?xml version="1.0" encoding="utf-8"?>
<ds:datastoreItem xmlns:ds="http://schemas.openxmlformats.org/officeDocument/2006/customXml" ds:itemID="{B490A3A4-159D-4AB3-950F-408E279539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a78e3e-442c-4db8-8acc-b61833371150"/>
    <ds:schemaRef ds:uri="e15bd017-ac08-4c53-9183-bc85729ccb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TotalTime>
  <Words>3969</Words>
  <Application>Microsoft Office PowerPoint</Application>
  <PresentationFormat>Widescreen</PresentationFormat>
  <Paragraphs>332</Paragraphs>
  <Slides>47</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47</vt:i4>
      </vt:variant>
    </vt:vector>
  </HeadingPairs>
  <TitlesOfParts>
    <vt:vector size="52" baseType="lpstr">
      <vt:lpstr>Arial</vt:lpstr>
      <vt:lpstr>Calibri</vt:lpstr>
      <vt:lpstr>Keebler Theme</vt:lpstr>
      <vt:lpstr>Worksheet</vt:lpstr>
      <vt:lpstr>Chart</vt:lpstr>
      <vt:lpstr>Roth IRAs</vt:lpstr>
      <vt:lpstr>PowerPoint Presentation</vt:lpstr>
      <vt:lpstr>PowerPoint Presentation</vt:lpstr>
      <vt:lpstr>The “Basics” of Roth IRA Planning  General Concepts - The “Basics”</vt:lpstr>
      <vt:lpstr>The “Basics” of Roth IRA Planning  Roth IRA Conversions</vt:lpstr>
      <vt:lpstr>The “Basics” of Roth IRA Planning General Concepts </vt:lpstr>
      <vt:lpstr>The “Basics” of Roth IRA Planning General Concepts </vt:lpstr>
      <vt:lpstr>The “Basics” of Roth IRA Planning General Concepts </vt:lpstr>
      <vt:lpstr>The “Basics” of Roth IRA Planning  Taxation of Distributions</vt:lpstr>
      <vt:lpstr>The “Basics” of Roth IRA Planning  Taxation of Distributions</vt:lpstr>
      <vt:lpstr>The “Basics” of Roth IRA Planning  Taxation of Distributions Early Withdrawal Tax</vt:lpstr>
      <vt:lpstr>The “Basics” of Roth IRA Planning  Taxation of Distributions Early Withdrawal Tax for Non-Qualified Distributions</vt:lpstr>
      <vt:lpstr>The “Basics” of Roth IRA Planning  Reasons Why to Convert to a Roth IRA</vt:lpstr>
      <vt:lpstr>The “Basics” of Roth IRA Planning  Reasons Why to Convert to a Roth IRA</vt:lpstr>
      <vt:lpstr>The “Basics” of Roth IRA Planning  Reasons Why to Convert to a Roth IRA</vt:lpstr>
      <vt:lpstr>The “Basics” of Roth IRA Planning  Advantage of Paying Income Tax on a Roth IRA Conversion Before Incurring Estate Tax</vt:lpstr>
      <vt:lpstr>The “Basics” of Roth IRA Planning  Roth IRA Conversion Timeline</vt:lpstr>
      <vt:lpstr>The “Basics” of Roth IRA Planning  In Plan Conversions to Roth 401(k)</vt:lpstr>
      <vt:lpstr>The “Basics” of Roth IRA Planning  In Plan Conversions to Roth 401(k)</vt:lpstr>
      <vt:lpstr>The “Basics” of Roth IRA Planning  In Plan Conversions to Roth 401(k)</vt:lpstr>
      <vt:lpstr>The “Basics” of Roth IRA Planning  In Plan Conversions to Roth 401(k)</vt:lpstr>
      <vt:lpstr>In-Plan Roth Rollovers Notice 2013-74</vt:lpstr>
      <vt:lpstr>In-Plan Roth Rollovers Notice 2013-74</vt:lpstr>
      <vt:lpstr>In-Plan Roth Rollovers Notice 2013-74</vt:lpstr>
      <vt:lpstr>In-Plan Roth Rollovers Notice 2013-74</vt:lpstr>
      <vt:lpstr>PowerPoint Presentation</vt:lpstr>
      <vt:lpstr>Advanced Roth IRA Planning</vt:lpstr>
      <vt:lpstr>Advanced Roth IRA Planning  Understanding the Mechanics </vt:lpstr>
      <vt:lpstr>Advanced Roth IRA Planning  Understanding the Mechanics </vt:lpstr>
      <vt:lpstr>Advanced Roth IRA Planning  Understanding the Mechanics </vt:lpstr>
      <vt:lpstr>Advanced Roth IRA Planning Understanding the Mechanics - Tax Rate Differential  </vt:lpstr>
      <vt:lpstr>Advanced Roth IRA Planning Understanding the Mechanics - Tax Rate Differential </vt:lpstr>
      <vt:lpstr>Advanced Roth IRA Planning Understanding the Mechanics - Case Study</vt:lpstr>
      <vt:lpstr>Advanced Roth IRA Planning Understanding the Mechanics - Case Study</vt:lpstr>
      <vt:lpstr>Advanced Roth IRA Planning Understanding the Mechanics - Case Study</vt:lpstr>
      <vt:lpstr>Advanced Roth IRA Planning  Tactical Considerations</vt:lpstr>
      <vt:lpstr>Advanced Roth IRA Planning  Tactical Considerations</vt:lpstr>
      <vt:lpstr>Advanced Roth IRA Planning  Recognizing Losses on Roth IRAs</vt:lpstr>
      <vt:lpstr>Advanced Roth IRA Planning  Recognizing Losses on Roth IRAs</vt:lpstr>
      <vt:lpstr>Advanced Roth IRA Planning  Analyzing Roth IRA Conversions</vt:lpstr>
      <vt:lpstr>Qualified Plan Distributions Notice 2014-54</vt:lpstr>
      <vt:lpstr>Qualified Plan Distributions Notice 2014-54, Cont.</vt:lpstr>
      <vt:lpstr>Qualified Plan Distributions Notice 2014-54, Cont.</vt:lpstr>
      <vt:lpstr>Qualified Plan Distributions Notice 2014-54, Cont.</vt:lpstr>
      <vt:lpstr>Qualified Plan Distributions Notice 2014-54, Cont.</vt:lpstr>
      <vt:lpstr>Qualified Plan Distributions Notice 2014-54, Cont.</vt:lpstr>
      <vt:lpstr>Qualified Plan Distributions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Gucciardo</dc:creator>
  <cp:lastModifiedBy>Andrew Gluck</cp:lastModifiedBy>
  <cp:revision>2</cp:revision>
  <dcterms:created xsi:type="dcterms:W3CDTF">2022-08-30T15:49:24Z</dcterms:created>
  <dcterms:modified xsi:type="dcterms:W3CDTF">2022-09-07T21:46:34Z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0x0101000FD7F85D4C74484BB2FBF93B41BA5C97</vt:lpwstr>
  </property>
</Properties>
</file>