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9"/>
  </p:notesMasterIdLst>
  <p:sldIdLst>
    <p:sldId id="305" r:id="rId2"/>
    <p:sldId id="306" r:id="rId3"/>
    <p:sldId id="307" r:id="rId4"/>
    <p:sldId id="308" r:id="rId5"/>
    <p:sldId id="309" r:id="rId6"/>
    <p:sldId id="258" r:id="rId7"/>
    <p:sldId id="603" r:id="rId8"/>
    <p:sldId id="604" r:id="rId9"/>
    <p:sldId id="602" r:id="rId10"/>
    <p:sldId id="262" r:id="rId11"/>
    <p:sldId id="605" r:id="rId12"/>
    <p:sldId id="606" r:id="rId13"/>
    <p:sldId id="609" r:id="rId14"/>
    <p:sldId id="610" r:id="rId15"/>
    <p:sldId id="611" r:id="rId16"/>
    <p:sldId id="612" r:id="rId17"/>
    <p:sldId id="613" r:id="rId18"/>
    <p:sldId id="614" r:id="rId19"/>
    <p:sldId id="276" r:id="rId20"/>
    <p:sldId id="277" r:id="rId21"/>
    <p:sldId id="617" r:id="rId22"/>
    <p:sldId id="618" r:id="rId23"/>
    <p:sldId id="280" r:id="rId24"/>
    <p:sldId id="586" r:id="rId25"/>
    <p:sldId id="619" r:id="rId26"/>
    <p:sldId id="281" r:id="rId27"/>
    <p:sldId id="795" r:id="rId28"/>
    <p:sldId id="802" r:id="rId29"/>
    <p:sldId id="803" r:id="rId30"/>
    <p:sldId id="804" r:id="rId31"/>
    <p:sldId id="805" r:id="rId32"/>
    <p:sldId id="521" r:id="rId33"/>
    <p:sldId id="621" r:id="rId34"/>
    <p:sldId id="810" r:id="rId35"/>
    <p:sldId id="290" r:id="rId36"/>
    <p:sldId id="813" r:id="rId37"/>
    <p:sldId id="814" r:id="rId38"/>
    <p:sldId id="809" r:id="rId39"/>
    <p:sldId id="811" r:id="rId40"/>
    <p:sldId id="812" r:id="rId41"/>
    <p:sldId id="291" r:id="rId42"/>
    <p:sldId id="294" r:id="rId43"/>
    <p:sldId id="295" r:id="rId44"/>
    <p:sldId id="296" r:id="rId45"/>
    <p:sldId id="297" r:id="rId46"/>
    <p:sldId id="299" r:id="rId47"/>
    <p:sldId id="622" r:id="rId48"/>
    <p:sldId id="623" r:id="rId49"/>
    <p:sldId id="624" r:id="rId50"/>
    <p:sldId id="303" r:id="rId51"/>
    <p:sldId id="625" r:id="rId52"/>
    <p:sldId id="312" r:id="rId53"/>
    <p:sldId id="626" r:id="rId54"/>
    <p:sldId id="627" r:id="rId55"/>
    <p:sldId id="628" r:id="rId56"/>
    <p:sldId id="629" r:id="rId57"/>
    <p:sldId id="815" r:id="rId58"/>
    <p:sldId id="633" r:id="rId59"/>
    <p:sldId id="634" r:id="rId60"/>
    <p:sldId id="635" r:id="rId61"/>
    <p:sldId id="636" r:id="rId62"/>
    <p:sldId id="637" r:id="rId63"/>
    <p:sldId id="638" r:id="rId64"/>
    <p:sldId id="639" r:id="rId65"/>
    <p:sldId id="640" r:id="rId66"/>
    <p:sldId id="641" r:id="rId67"/>
    <p:sldId id="642" r:id="rId68"/>
    <p:sldId id="643" r:id="rId69"/>
    <p:sldId id="644" r:id="rId70"/>
    <p:sldId id="645" r:id="rId71"/>
    <p:sldId id="646" r:id="rId72"/>
    <p:sldId id="647" r:id="rId73"/>
    <p:sldId id="648" r:id="rId74"/>
    <p:sldId id="649" r:id="rId75"/>
    <p:sldId id="818" r:id="rId76"/>
    <p:sldId id="816" r:id="rId77"/>
    <p:sldId id="819" r:id="rId7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p:cViewPr varScale="1">
        <p:scale>
          <a:sx n="109" d="100"/>
          <a:sy n="109" d="100"/>
        </p:scale>
        <p:origin x="29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187A8E-8791-4608-9FCC-BC8195472891}" type="datetimeFigureOut">
              <a:rPr lang="en-US" smtClean="0"/>
              <a:t>8/30/2022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37A45E-C120-4960-864A-9C5D42B7EFB2}" type="slidenum">
              <a:rPr lang="en-US" smtClean="0"/>
              <a:t>‹#›</a:t>
            </a:fld>
            <a:endParaRPr lang="en-US"/>
          </a:p>
        </p:txBody>
      </p:sp>
    </p:spTree>
    <p:extLst>
      <p:ext uri="{BB962C8B-B14F-4D97-AF65-F5344CB8AC3E}">
        <p14:creationId xmlns:p14="http://schemas.microsoft.com/office/powerpoint/2010/main" val="841732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A45BE3B-4C9C-4F2F-B3DD-119363FC088E}" type="slidenum">
              <a:rPr lang="en-US" smtClean="0"/>
              <a:pPr>
                <a:defRPr/>
              </a:pPr>
              <a:t>1</a:t>
            </a:fld>
            <a:endParaRPr lang="en-US"/>
          </a:p>
        </p:txBody>
      </p:sp>
    </p:spTree>
    <p:extLst>
      <p:ext uri="{BB962C8B-B14F-4D97-AF65-F5344CB8AC3E}">
        <p14:creationId xmlns:p14="http://schemas.microsoft.com/office/powerpoint/2010/main" val="4143345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Slide Image Placeholder 1"/>
          <p:cNvSpPr>
            <a:spLocks noGrp="1" noRot="1" noChangeAspect="1" noTextEdit="1"/>
          </p:cNvSpPr>
          <p:nvPr>
            <p:ph type="sldImg"/>
          </p:nvPr>
        </p:nvSpPr>
        <p:spPr>
          <a:ln/>
        </p:spPr>
      </p:sp>
      <p:sp>
        <p:nvSpPr>
          <p:cNvPr id="3061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61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D41A9B39-6DBB-42DF-AC4E-92D9B4DF2E3A}" type="slidenum">
              <a:rPr lang="en-US" smtClean="0"/>
              <a:pPr eaLnBrk="1" hangingPunct="1"/>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Slide Image Placeholder 1"/>
          <p:cNvSpPr>
            <a:spLocks noGrp="1" noRot="1" noChangeAspect="1" noTextEdit="1"/>
          </p:cNvSpPr>
          <p:nvPr>
            <p:ph type="sldImg"/>
          </p:nvPr>
        </p:nvSpPr>
        <p:spPr>
          <a:ln/>
        </p:spPr>
      </p:sp>
      <p:sp>
        <p:nvSpPr>
          <p:cNvPr id="3072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72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3F127E0A-4B38-46C0-BDBF-038E106B1332}" type="slidenum">
              <a:rPr lang="en-US" smtClean="0"/>
              <a:pPr eaLnBrk="1" hangingPunct="1"/>
              <a:t>17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Slide Image Placeholder 1"/>
          <p:cNvSpPr>
            <a:spLocks noGrp="1" noRot="1" noChangeAspect="1" noTextEdit="1"/>
          </p:cNvSpPr>
          <p:nvPr>
            <p:ph type="sldImg"/>
          </p:nvPr>
        </p:nvSpPr>
        <p:spPr>
          <a:ln/>
        </p:spPr>
      </p:sp>
      <p:sp>
        <p:nvSpPr>
          <p:cNvPr id="30822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822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025E63B1-3BA6-461F-B91F-37A49EA43DFF}" type="slidenum">
              <a:rPr lang="en-US" smtClean="0"/>
              <a:pPr eaLnBrk="1" hangingPunct="1"/>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84140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F:\keebler_logo_final.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52001" y="5943601"/>
            <a:ext cx="2123017"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userDrawn="1"/>
        </p:nvSpPr>
        <p:spPr bwMode="auto">
          <a:xfrm>
            <a:off x="0" y="6559550"/>
            <a:ext cx="3575051"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00" b="1" i="0" u="none" strike="noStrike" kern="1200" cap="none" spc="0" normalizeH="0" baseline="0" noProof="0" dirty="0">
                <a:ln>
                  <a:noFill/>
                </a:ln>
                <a:solidFill>
                  <a:prstClr val="black"/>
                </a:solidFill>
                <a:effectLst/>
                <a:uLnTx/>
                <a:uFillTx/>
                <a:latin typeface="Arial" charset="0"/>
                <a:ea typeface="+mn-ea"/>
                <a:cs typeface="Arial" charset="0"/>
              </a:rPr>
              <a:t>© 2013 </a:t>
            </a:r>
            <a:r>
              <a:rPr kumimoji="0" lang="en-US" sz="700" b="0" i="0" u="none" strike="noStrike" kern="1200" cap="none" spc="0" normalizeH="0" baseline="0" noProof="0" dirty="0">
                <a:ln>
                  <a:noFill/>
                </a:ln>
                <a:solidFill>
                  <a:prstClr val="black"/>
                </a:solidFill>
                <a:effectLst/>
                <a:uLnTx/>
                <a:uFillTx/>
                <a:latin typeface="Arial" charset="0"/>
                <a:ea typeface="+mn-ea"/>
                <a:cs typeface="Arial" charset="0"/>
              </a:rPr>
              <a:t>Keebler Tax and Wealth Education, LLP</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Arial" charset="0"/>
                <a:ea typeface="+mn-ea"/>
                <a:cs typeface="Arial" charset="0"/>
              </a:rPr>
              <a:t>All Rights Reserved</a:t>
            </a:r>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13082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74075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628" y="2747963"/>
            <a:ext cx="10363200" cy="1362075"/>
          </a:xfrm>
        </p:spPr>
        <p:txBody>
          <a:bodyPr anchor="ctr"/>
          <a:lstStyle>
            <a:lvl1pPr algn="ctr">
              <a:defRPr sz="4000" b="1" cap="all"/>
            </a:lvl1pPr>
          </a:lstStyle>
          <a:p>
            <a:r>
              <a:rPr lang="en-US" dirty="0"/>
              <a:t>Click to edit Master title style</a:t>
            </a:r>
          </a:p>
        </p:txBody>
      </p:sp>
    </p:spTree>
    <p:extLst>
      <p:ext uri="{BB962C8B-B14F-4D97-AF65-F5344CB8AC3E}">
        <p14:creationId xmlns:p14="http://schemas.microsoft.com/office/powerpoint/2010/main" val="199901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7881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F:\keebler_logo_final.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52001" y="5943601"/>
            <a:ext cx="2123017"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3290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F:\keebler_logo_final.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52001" y="5943601"/>
            <a:ext cx="2123017"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003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F:\keebler_logo_final.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52001" y="5943601"/>
            <a:ext cx="2123017"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3285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13570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193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3"/>
          <p:cNvSpPr>
            <a:spLocks noChangeArrowheads="1"/>
          </p:cNvSpPr>
          <p:nvPr/>
        </p:nvSpPr>
        <p:spPr bwMode="auto">
          <a:xfrm>
            <a:off x="8405285" y="5867400"/>
            <a:ext cx="358351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a:ln>
                  <a:noFill/>
                </a:ln>
                <a:solidFill>
                  <a:prstClr val="black"/>
                </a:solidFill>
                <a:effectLst/>
                <a:uLnTx/>
                <a:uFillTx/>
                <a:latin typeface="Arial" charset="0"/>
                <a:ea typeface="+mn-ea"/>
                <a:cs typeface="Arial" charset="0"/>
              </a:rPr>
              <a:t>Presented by:</a:t>
            </a:r>
            <a:br>
              <a:rPr kumimoji="0" lang="en-US" sz="1000" b="1"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Robert S. Keebler, CPA, MST, AEP</a:t>
            </a:r>
            <a:br>
              <a:rPr kumimoji="0" lang="en-US" sz="1000" b="0"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920 593 1700</a:t>
            </a:r>
            <a:br>
              <a:rPr kumimoji="0" lang="en-US" sz="1000" b="0"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robert.keebler@keeblerandassociates.com</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39444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3"/>
          <p:cNvSpPr>
            <a:spLocks noChangeArrowheads="1"/>
          </p:cNvSpPr>
          <p:nvPr/>
        </p:nvSpPr>
        <p:spPr bwMode="auto">
          <a:xfrm>
            <a:off x="8405285" y="5867400"/>
            <a:ext cx="358351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a:ln>
                  <a:noFill/>
                </a:ln>
                <a:solidFill>
                  <a:prstClr val="black"/>
                </a:solidFill>
                <a:effectLst/>
                <a:uLnTx/>
                <a:uFillTx/>
                <a:latin typeface="Arial" charset="0"/>
                <a:ea typeface="+mn-ea"/>
                <a:cs typeface="Arial" charset="0"/>
              </a:rPr>
              <a:t>Presented by:</a:t>
            </a:r>
            <a:br>
              <a:rPr kumimoji="0" lang="en-US" sz="1000" b="1"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Robert S. Keebler, CPA, MST, AEP</a:t>
            </a:r>
            <a:br>
              <a:rPr kumimoji="0" lang="en-US" sz="1000" b="0"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920 593 1700</a:t>
            </a:r>
            <a:br>
              <a:rPr kumimoji="0" lang="en-US" sz="1000" b="0"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robert.keebler@keeblerandassociates.com</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54084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5"/>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0407651" y="6283325"/>
            <a:ext cx="1678516"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0" y="0"/>
            <a:ext cx="121920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0" y="6858000"/>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2055" name="TextBox 14"/>
          <p:cNvSpPr txBox="1">
            <a:spLocks noChangeArrowheads="1"/>
          </p:cNvSpPr>
          <p:nvPr/>
        </p:nvSpPr>
        <p:spPr bwMode="auto">
          <a:xfrm>
            <a:off x="-27517" y="6423025"/>
            <a:ext cx="23342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2042"/>
                </a:solidFill>
                <a:latin typeface="Arial" charset="0"/>
              </a:defRPr>
            </a:lvl1pPr>
            <a:lvl2pPr marL="742950" indent="-285750">
              <a:defRPr>
                <a:solidFill>
                  <a:srgbClr val="002042"/>
                </a:solidFill>
                <a:latin typeface="Arial" charset="0"/>
              </a:defRPr>
            </a:lvl2pPr>
            <a:lvl3pPr marL="1143000" indent="-228600">
              <a:defRPr>
                <a:solidFill>
                  <a:srgbClr val="002042"/>
                </a:solidFill>
                <a:latin typeface="Arial" charset="0"/>
              </a:defRPr>
            </a:lvl3pPr>
            <a:lvl4pPr marL="1600200" indent="-228600">
              <a:defRPr>
                <a:solidFill>
                  <a:srgbClr val="002042"/>
                </a:solidFill>
                <a:latin typeface="Arial" charset="0"/>
              </a:defRPr>
            </a:lvl4pPr>
            <a:lvl5pPr marL="2057400" indent="-228600">
              <a:defRPr>
                <a:solidFill>
                  <a:srgbClr val="002042"/>
                </a:solidFill>
                <a:latin typeface="Arial" charset="0"/>
              </a:defRPr>
            </a:lvl5pPr>
            <a:lvl6pPr marL="2514600" indent="-228600" eaLnBrk="0" fontAlgn="base" hangingPunct="0">
              <a:spcBef>
                <a:spcPct val="0"/>
              </a:spcBef>
              <a:spcAft>
                <a:spcPct val="0"/>
              </a:spcAft>
              <a:defRPr>
                <a:solidFill>
                  <a:srgbClr val="002042"/>
                </a:solidFill>
                <a:latin typeface="Arial" charset="0"/>
              </a:defRPr>
            </a:lvl6pPr>
            <a:lvl7pPr marL="2971800" indent="-228600" eaLnBrk="0" fontAlgn="base" hangingPunct="0">
              <a:spcBef>
                <a:spcPct val="0"/>
              </a:spcBef>
              <a:spcAft>
                <a:spcPct val="0"/>
              </a:spcAft>
              <a:defRPr>
                <a:solidFill>
                  <a:srgbClr val="002042"/>
                </a:solidFill>
                <a:latin typeface="Arial" charset="0"/>
              </a:defRPr>
            </a:lvl7pPr>
            <a:lvl8pPr marL="3429000" indent="-228600" eaLnBrk="0" fontAlgn="base" hangingPunct="0">
              <a:spcBef>
                <a:spcPct val="0"/>
              </a:spcBef>
              <a:spcAft>
                <a:spcPct val="0"/>
              </a:spcAft>
              <a:defRPr>
                <a:solidFill>
                  <a:srgbClr val="002042"/>
                </a:solidFill>
                <a:latin typeface="Arial" charset="0"/>
              </a:defRPr>
            </a:lvl8pPr>
            <a:lvl9pPr marL="3886200" indent="-228600" eaLnBrk="0" fontAlgn="base" hangingPunct="0">
              <a:spcBef>
                <a:spcPct val="0"/>
              </a:spcBef>
              <a:spcAft>
                <a:spcPct val="0"/>
              </a:spcAft>
              <a:defRPr>
                <a:solidFill>
                  <a:srgbClr val="00204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a:ln>
                  <a:noFill/>
                </a:ln>
                <a:solidFill>
                  <a:srgbClr val="7F7F7F"/>
                </a:solidFill>
                <a:effectLst/>
                <a:uLnTx/>
                <a:uFillTx/>
                <a:latin typeface="Arial" charset="0"/>
                <a:ea typeface="+mn-ea"/>
                <a:cs typeface="Arial" charset="0"/>
              </a:rPr>
              <a:t>© 2011-2015 Keebler Tax &amp; Wealth Education.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a:ln>
                  <a:noFill/>
                </a:ln>
                <a:solidFill>
                  <a:srgbClr val="7F7F7F"/>
                </a:solidFill>
                <a:effectLst/>
                <a:uLnTx/>
                <a:uFillTx/>
                <a:latin typeface="Arial" charset="0"/>
                <a:ea typeface="+mn-ea"/>
                <a:cs typeface="Arial" charset="0"/>
              </a:rPr>
              <a:t>All Rights Reserved</a:t>
            </a:r>
          </a:p>
        </p:txBody>
      </p:sp>
      <p:sp>
        <p:nvSpPr>
          <p:cNvPr id="2056" name="TextBox 15"/>
          <p:cNvSpPr txBox="1">
            <a:spLocks noChangeArrowheads="1"/>
          </p:cNvSpPr>
          <p:nvPr/>
        </p:nvSpPr>
        <p:spPr bwMode="auto">
          <a:xfrm>
            <a:off x="5636685" y="6515101"/>
            <a:ext cx="91863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2042"/>
                </a:solidFill>
                <a:latin typeface="Arial" charset="0"/>
              </a:defRPr>
            </a:lvl1pPr>
            <a:lvl2pPr marL="742950" indent="-285750">
              <a:defRPr>
                <a:solidFill>
                  <a:srgbClr val="002042"/>
                </a:solidFill>
                <a:latin typeface="Arial" charset="0"/>
              </a:defRPr>
            </a:lvl2pPr>
            <a:lvl3pPr marL="1143000" indent="-228600">
              <a:defRPr>
                <a:solidFill>
                  <a:srgbClr val="002042"/>
                </a:solidFill>
                <a:latin typeface="Arial" charset="0"/>
              </a:defRPr>
            </a:lvl3pPr>
            <a:lvl4pPr marL="1600200" indent="-228600">
              <a:defRPr>
                <a:solidFill>
                  <a:srgbClr val="002042"/>
                </a:solidFill>
                <a:latin typeface="Arial" charset="0"/>
              </a:defRPr>
            </a:lvl4pPr>
            <a:lvl5pPr marL="2057400" indent="-228600">
              <a:defRPr>
                <a:solidFill>
                  <a:srgbClr val="002042"/>
                </a:solidFill>
                <a:latin typeface="Arial" charset="0"/>
              </a:defRPr>
            </a:lvl5pPr>
            <a:lvl6pPr marL="2514600" indent="-228600" eaLnBrk="0" fontAlgn="base" hangingPunct="0">
              <a:spcBef>
                <a:spcPct val="0"/>
              </a:spcBef>
              <a:spcAft>
                <a:spcPct val="0"/>
              </a:spcAft>
              <a:defRPr>
                <a:solidFill>
                  <a:srgbClr val="002042"/>
                </a:solidFill>
                <a:latin typeface="Arial" charset="0"/>
              </a:defRPr>
            </a:lvl6pPr>
            <a:lvl7pPr marL="2971800" indent="-228600" eaLnBrk="0" fontAlgn="base" hangingPunct="0">
              <a:spcBef>
                <a:spcPct val="0"/>
              </a:spcBef>
              <a:spcAft>
                <a:spcPct val="0"/>
              </a:spcAft>
              <a:defRPr>
                <a:solidFill>
                  <a:srgbClr val="002042"/>
                </a:solidFill>
                <a:latin typeface="Arial" charset="0"/>
              </a:defRPr>
            </a:lvl7pPr>
            <a:lvl8pPr marL="3429000" indent="-228600" eaLnBrk="0" fontAlgn="base" hangingPunct="0">
              <a:spcBef>
                <a:spcPct val="0"/>
              </a:spcBef>
              <a:spcAft>
                <a:spcPct val="0"/>
              </a:spcAft>
              <a:defRPr>
                <a:solidFill>
                  <a:srgbClr val="002042"/>
                </a:solidFill>
                <a:latin typeface="Arial" charset="0"/>
              </a:defRPr>
            </a:lvl8pPr>
            <a:lvl9pPr marL="3886200" indent="-228600" eaLnBrk="0" fontAlgn="base" hangingPunct="0">
              <a:spcBef>
                <a:spcPct val="0"/>
              </a:spcBef>
              <a:spcAft>
                <a:spcPct val="0"/>
              </a:spcAft>
              <a:defRPr>
                <a:solidFill>
                  <a:srgbClr val="002042"/>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B3101B72-1A83-4CE2-8025-76D0A4715844}" type="slidenum">
              <a:rPr kumimoji="0" lang="en-US" sz="1200" b="1"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1"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4194168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2209800" y="3200401"/>
            <a:ext cx="7772400" cy="1470025"/>
          </a:xfrm>
        </p:spPr>
        <p:txBody>
          <a:bodyPr>
            <a:normAutofit fontScale="90000"/>
          </a:bodyPr>
          <a:lstStyle/>
          <a:p>
            <a:pPr eaLnBrk="1" hangingPunct="1"/>
            <a:r>
              <a:rPr lang="en-US" sz="3400" b="1" i="1"/>
              <a:t>Sophisticated Tax Planning for IRAs &amp; Qualified Plan Distributions</a:t>
            </a:r>
            <a:br>
              <a:rPr lang="en-US" sz="3400" b="1" i="1"/>
            </a:br>
            <a:br>
              <a:rPr lang="en-US" sz="3400" b="1"/>
            </a:br>
            <a:r>
              <a:rPr lang="en-US" sz="3400" b="1" u="sng">
                <a:solidFill>
                  <a:srgbClr val="996600"/>
                </a:solidFill>
              </a:rPr>
              <a:t>DAY ONE</a:t>
            </a:r>
            <a:br>
              <a:rPr lang="en-US" sz="3400" b="1" u="sng">
                <a:solidFill>
                  <a:srgbClr val="996600"/>
                </a:solidFill>
              </a:rPr>
            </a:br>
            <a:endParaRPr lang="en-US" sz="3400"/>
          </a:p>
        </p:txBody>
      </p:sp>
      <p:sp>
        <p:nvSpPr>
          <p:cNvPr id="13314" name="Rectangle 3"/>
          <p:cNvSpPr>
            <a:spLocks noGrp="1" noChangeArrowheads="1"/>
          </p:cNvSpPr>
          <p:nvPr>
            <p:ph type="subTitle" idx="1"/>
          </p:nvPr>
        </p:nvSpPr>
        <p:spPr>
          <a:xfrm>
            <a:off x="2971800" y="3810000"/>
            <a:ext cx="6400800" cy="1752600"/>
          </a:xfrm>
        </p:spPr>
        <p:txBody>
          <a:bodyPr>
            <a:normAutofit fontScale="92500" lnSpcReduction="20000"/>
          </a:bodyPr>
          <a:lstStyle/>
          <a:p>
            <a:pPr eaLnBrk="1" hangingPunct="1">
              <a:lnSpc>
                <a:spcPct val="90000"/>
              </a:lnSpc>
              <a:buFont typeface="Arial" pitchFamily="34" charset="0"/>
              <a:buNone/>
              <a:defRPr/>
            </a:pPr>
            <a:endParaRPr lang="en-US" sz="2000" b="1" dirty="0"/>
          </a:p>
          <a:p>
            <a:pPr eaLnBrk="1" hangingPunct="1">
              <a:lnSpc>
                <a:spcPct val="90000"/>
              </a:lnSpc>
              <a:buFont typeface="Arial" pitchFamily="34" charset="0"/>
              <a:buNone/>
              <a:defRPr/>
            </a:pPr>
            <a:endParaRPr lang="en-US" sz="2000" b="1" dirty="0"/>
          </a:p>
          <a:p>
            <a:pPr eaLnBrk="1" hangingPunct="1">
              <a:lnSpc>
                <a:spcPct val="90000"/>
              </a:lnSpc>
              <a:buFont typeface="Arial" pitchFamily="34" charset="0"/>
              <a:buNone/>
              <a:defRPr/>
            </a:pPr>
            <a:endParaRPr lang="en-US" sz="2000" b="1" dirty="0"/>
          </a:p>
          <a:p>
            <a:pPr eaLnBrk="1" hangingPunct="1">
              <a:lnSpc>
                <a:spcPct val="90000"/>
              </a:lnSpc>
              <a:buFont typeface="Arial" pitchFamily="34" charset="0"/>
              <a:buNone/>
              <a:defRPr/>
            </a:pPr>
            <a:endParaRPr lang="en-US" sz="2000" b="1" dirty="0"/>
          </a:p>
          <a:p>
            <a:pPr eaLnBrk="1" hangingPunct="1">
              <a:lnSpc>
                <a:spcPct val="90000"/>
              </a:lnSpc>
              <a:buFont typeface="Arial" pitchFamily="34" charset="0"/>
              <a:buNone/>
              <a:defRPr/>
            </a:pPr>
            <a:r>
              <a:rPr lang="en-US" sz="2000" b="1" dirty="0"/>
              <a:t>Presented by Robert S. Keebler, CPA/MST, MST, AEP</a:t>
            </a:r>
          </a:p>
          <a:p>
            <a:pPr eaLnBrk="1" hangingPunct="1">
              <a:lnSpc>
                <a:spcPct val="90000"/>
              </a:lnSpc>
              <a:buFont typeface="Arial" pitchFamily="34" charset="0"/>
              <a:buNone/>
              <a:defRPr/>
            </a:pPr>
            <a:r>
              <a:rPr lang="en-US" sz="2000" dirty="0"/>
              <a:t>Keebler &amp; Associates, LLP</a:t>
            </a:r>
          </a:p>
          <a:p>
            <a:pPr eaLnBrk="1" hangingPunct="1">
              <a:lnSpc>
                <a:spcPct val="90000"/>
              </a:lnSpc>
              <a:buFont typeface="Arial" pitchFamily="34" charset="0"/>
              <a:buNone/>
              <a:defRPr/>
            </a:pP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2"/>
          <p:cNvSpPr>
            <a:spLocks noGrp="1"/>
          </p:cNvSpPr>
          <p:nvPr>
            <p:ph type="title"/>
          </p:nvPr>
        </p:nvSpPr>
        <p:spPr>
          <a:xfrm>
            <a:off x="1752600" y="274638"/>
            <a:ext cx="8686800" cy="1143000"/>
          </a:xfrm>
        </p:spPr>
        <p:txBody>
          <a:bodyPr/>
          <a:lstStyle/>
          <a:p>
            <a:pPr eaLnBrk="1" hangingPunct="1"/>
            <a:r>
              <a:rPr lang="en-US" sz="3200" dirty="0"/>
              <a:t>Introduction to Retirement Distribution Planning</a:t>
            </a:r>
            <a:br>
              <a:rPr lang="en-US" dirty="0"/>
            </a:br>
            <a:r>
              <a:rPr lang="en-US" sz="2800" i="1" dirty="0">
                <a:solidFill>
                  <a:srgbClr val="FF0000"/>
                </a:solidFill>
              </a:rPr>
              <a:t>Why Retirement Distribution Planning is Important</a:t>
            </a:r>
            <a:endParaRPr lang="en-US" dirty="0">
              <a:solidFill>
                <a:srgbClr val="FF0000"/>
              </a:solidFill>
            </a:endParaRPr>
          </a:p>
        </p:txBody>
      </p:sp>
      <p:sp>
        <p:nvSpPr>
          <p:cNvPr id="18435" name="Rectangle 3"/>
          <p:cNvSpPr>
            <a:spLocks noGrp="1" noChangeArrowheads="1"/>
          </p:cNvSpPr>
          <p:nvPr>
            <p:ph idx="1"/>
          </p:nvPr>
        </p:nvSpPr>
        <p:spPr>
          <a:xfrm>
            <a:off x="1981200" y="1798638"/>
            <a:ext cx="8229600" cy="4525962"/>
          </a:xfrm>
        </p:spPr>
        <p:txBody>
          <a:bodyPr/>
          <a:lstStyle/>
          <a:p>
            <a:pPr eaLnBrk="1" hangingPunct="1">
              <a:buClr>
                <a:schemeClr val="tx1"/>
              </a:buClr>
            </a:pPr>
            <a:r>
              <a:rPr lang="en-US" sz="2400" dirty="0"/>
              <a:t>Fluctuation in asset value</a:t>
            </a:r>
          </a:p>
          <a:p>
            <a:pPr eaLnBrk="1" hangingPunct="1">
              <a:buClr>
                <a:schemeClr val="tx1"/>
              </a:buClr>
            </a:pPr>
            <a:endParaRPr lang="en-US" sz="2400" dirty="0"/>
          </a:p>
          <a:p>
            <a:pPr eaLnBrk="1" hangingPunct="1">
              <a:buClr>
                <a:schemeClr val="tx1"/>
              </a:buClr>
            </a:pPr>
            <a:r>
              <a:rPr lang="en-US" sz="2400" dirty="0"/>
              <a:t>Increase in the applicable exclusion amount</a:t>
            </a:r>
          </a:p>
          <a:p>
            <a:pPr eaLnBrk="1" hangingPunct="1">
              <a:buClr>
                <a:schemeClr val="tx1"/>
              </a:buClr>
            </a:pPr>
            <a:endParaRPr lang="en-US" sz="2400" dirty="0"/>
          </a:p>
          <a:p>
            <a:pPr eaLnBrk="1" hangingPunct="1">
              <a:buClr>
                <a:schemeClr val="tx1"/>
              </a:buClr>
            </a:pPr>
            <a:r>
              <a:rPr lang="en-US" sz="2400" dirty="0"/>
              <a:t>Fixed State applicable exclusion amount</a:t>
            </a:r>
          </a:p>
          <a:p>
            <a:pPr eaLnBrk="1" hangingPunct="1">
              <a:buClr>
                <a:schemeClr val="tx1"/>
              </a:buClr>
            </a:pPr>
            <a:endParaRPr lang="en-US" sz="2400" dirty="0"/>
          </a:p>
          <a:p>
            <a:pPr eaLnBrk="1" hangingPunct="1">
              <a:buClr>
                <a:schemeClr val="tx1"/>
              </a:buClr>
            </a:pPr>
            <a:r>
              <a:rPr lang="en-US" sz="2400" dirty="0"/>
              <a:t>Perceived need of surviving spouse</a:t>
            </a:r>
          </a:p>
          <a:p>
            <a:pPr eaLnBrk="1" hangingPunct="1">
              <a:buClr>
                <a:schemeClr val="tx1"/>
              </a:buClr>
            </a:pPr>
            <a:endParaRPr lang="en-US" sz="2400" dirty="0"/>
          </a:p>
          <a:p>
            <a:pPr eaLnBrk="1" hangingPunct="1">
              <a:buClr>
                <a:schemeClr val="tx1"/>
              </a:buClr>
            </a:pPr>
            <a:r>
              <a:rPr lang="en-US" sz="2400" dirty="0"/>
              <a:t>Tax apportionment</a:t>
            </a:r>
          </a:p>
          <a:p>
            <a:pPr eaLnBrk="1" hangingPunct="1"/>
            <a:endParaRPr lang="en-US" sz="2100" dirty="0"/>
          </a:p>
        </p:txBody>
      </p:sp>
      <p:sp>
        <p:nvSpPr>
          <p:cNvPr id="18436" name="Rectangle 8"/>
          <p:cNvSpPr>
            <a:spLocks noChangeArrowheads="1"/>
          </p:cNvSpPr>
          <p:nvPr/>
        </p:nvSpPr>
        <p:spPr bwMode="auto">
          <a:xfrm>
            <a:off x="2895600" y="1524000"/>
            <a:ext cx="6400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FontTx/>
              <a:buChar char="•"/>
            </a:pPr>
            <a:endParaRPr lang="en-US" sz="2800" b="1"/>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2286000" y="3241676"/>
            <a:ext cx="7391400"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pPr>
            <a:endParaRPr lang="en-US" sz="3200" i="1" dirty="0"/>
          </a:p>
        </p:txBody>
      </p:sp>
      <p:sp>
        <p:nvSpPr>
          <p:cNvPr id="19459" name="Title 3"/>
          <p:cNvSpPr>
            <a:spLocks noGrp="1"/>
          </p:cNvSpPr>
          <p:nvPr>
            <p:ph type="title"/>
          </p:nvPr>
        </p:nvSpPr>
        <p:spPr>
          <a:xfrm>
            <a:off x="1828800" y="274638"/>
            <a:ext cx="8610600" cy="1143000"/>
          </a:xfrm>
        </p:spPr>
        <p:txBody>
          <a:bodyPr>
            <a:normAutofit fontScale="90000"/>
          </a:bodyPr>
          <a:lstStyle/>
          <a:p>
            <a:pPr eaLnBrk="1" hangingPunct="1"/>
            <a:r>
              <a:rPr lang="en-US" sz="3200" dirty="0"/>
              <a:t>Introduction to Retirement Distribution Planning</a:t>
            </a:r>
            <a:br>
              <a:rPr lang="en-US" sz="4800" dirty="0"/>
            </a:br>
            <a:r>
              <a:rPr lang="en-US" sz="2800" i="1" dirty="0">
                <a:solidFill>
                  <a:srgbClr val="FF0000"/>
                </a:solidFill>
              </a:rPr>
              <a:t>Qualified Retirement Account vs. Non Qualified Account Distributions</a:t>
            </a:r>
            <a:endParaRPr lang="en-US" sz="3200" dirty="0">
              <a:solidFill>
                <a:srgbClr val="FF0000"/>
              </a:solidFill>
            </a:endParaRPr>
          </a:p>
        </p:txBody>
      </p:sp>
      <p:sp>
        <p:nvSpPr>
          <p:cNvPr id="2" name="Content Placeholder 1"/>
          <p:cNvSpPr>
            <a:spLocks noGrp="1"/>
          </p:cNvSpPr>
          <p:nvPr>
            <p:ph idx="1"/>
          </p:nvPr>
        </p:nvSpPr>
        <p:spPr/>
        <p:txBody>
          <a:bodyPr/>
          <a:lstStyle/>
          <a:p>
            <a:pPr marL="0" indent="0" algn="ctr">
              <a:buNone/>
            </a:pPr>
            <a:endParaRPr lang="en-US" i="1" dirty="0"/>
          </a:p>
          <a:p>
            <a:pPr marL="0" indent="0" algn="ctr">
              <a:buNone/>
            </a:pPr>
            <a:endParaRPr lang="en-US" i="1" dirty="0"/>
          </a:p>
          <a:p>
            <a:pPr marL="0" indent="0" algn="ctr">
              <a:buNone/>
            </a:pPr>
            <a:r>
              <a:rPr lang="en-US" i="1" dirty="0"/>
              <a:t>Perhaps one of the most important decisions a retiree must make is to determine from which retirement assets to withdraw funds to meet everyday living expenses. </a:t>
            </a:r>
          </a:p>
          <a:p>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
          <p:cNvSpPr>
            <a:spLocks noGrp="1"/>
          </p:cNvSpPr>
          <p:nvPr>
            <p:ph type="title"/>
          </p:nvPr>
        </p:nvSpPr>
        <p:spPr>
          <a:xfrm>
            <a:off x="1752600" y="274638"/>
            <a:ext cx="8610600" cy="1143000"/>
          </a:xfrm>
        </p:spPr>
        <p:txBody>
          <a:bodyPr/>
          <a:lstStyle/>
          <a:p>
            <a:pPr eaLnBrk="1" hangingPunct="1"/>
            <a:r>
              <a:rPr lang="en-US" sz="3200" dirty="0"/>
              <a:t>Introduction to Retirement Distribution Planning</a:t>
            </a:r>
            <a:br>
              <a:rPr lang="en-US" dirty="0"/>
            </a:br>
            <a:r>
              <a:rPr lang="en-US" sz="2000" i="1" dirty="0">
                <a:solidFill>
                  <a:srgbClr val="FF0000"/>
                </a:solidFill>
              </a:rPr>
              <a:t>Qualified Retirement Account vs. Non-Qualified Account Distributions</a:t>
            </a:r>
            <a:endParaRPr lang="en-US" sz="3600" dirty="0">
              <a:solidFill>
                <a:srgbClr val="FF0000"/>
              </a:solidFill>
            </a:endParaRPr>
          </a:p>
        </p:txBody>
      </p:sp>
      <p:sp>
        <p:nvSpPr>
          <p:cNvPr id="2" name="Content Placeholder 1"/>
          <p:cNvSpPr>
            <a:spLocks noGrp="1"/>
          </p:cNvSpPr>
          <p:nvPr>
            <p:ph idx="1"/>
          </p:nvPr>
        </p:nvSpPr>
        <p:spPr/>
        <p:txBody>
          <a:bodyPr/>
          <a:lstStyle/>
          <a:p>
            <a:pPr marL="0" indent="0">
              <a:buClr>
                <a:schemeClr val="tx1"/>
              </a:buClr>
              <a:buNone/>
              <a:defRPr/>
            </a:pPr>
            <a:r>
              <a:rPr lang="en-US" u="sng" dirty="0"/>
              <a:t>Decision factors</a:t>
            </a:r>
          </a:p>
          <a:p>
            <a:pPr>
              <a:buClr>
                <a:schemeClr val="tx1"/>
              </a:buClr>
              <a:buFont typeface="Arial" pitchFamily="34" charset="0"/>
              <a:buChar char="•"/>
              <a:defRPr/>
            </a:pPr>
            <a:r>
              <a:rPr lang="en-US" dirty="0"/>
              <a:t>Size of accounts</a:t>
            </a:r>
          </a:p>
          <a:p>
            <a:pPr>
              <a:buClr>
                <a:schemeClr val="tx1"/>
              </a:buClr>
              <a:buFont typeface="Arial" pitchFamily="34" charset="0"/>
              <a:buChar char="•"/>
              <a:defRPr/>
            </a:pPr>
            <a:endParaRPr lang="en-US" dirty="0"/>
          </a:p>
          <a:p>
            <a:pPr>
              <a:buClr>
                <a:schemeClr val="tx1"/>
              </a:buClr>
              <a:buFont typeface="Arial" pitchFamily="34" charset="0"/>
              <a:buChar char="•"/>
              <a:defRPr/>
            </a:pPr>
            <a:r>
              <a:rPr lang="en-US" dirty="0"/>
              <a:t>Investment mix / performance</a:t>
            </a:r>
          </a:p>
          <a:p>
            <a:pPr>
              <a:buClr>
                <a:schemeClr val="tx1"/>
              </a:buClr>
              <a:buFont typeface="Arial" pitchFamily="34" charset="0"/>
              <a:buChar char="•"/>
              <a:defRPr/>
            </a:pPr>
            <a:endParaRPr lang="en-US" dirty="0"/>
          </a:p>
          <a:p>
            <a:pPr>
              <a:buClr>
                <a:schemeClr val="tx1"/>
              </a:buClr>
              <a:buFont typeface="Arial" pitchFamily="34" charset="0"/>
              <a:buChar char="•"/>
              <a:defRPr/>
            </a:pPr>
            <a:r>
              <a:rPr lang="en-US" dirty="0"/>
              <a:t>Marginal income tax bracket</a:t>
            </a:r>
          </a:p>
          <a:p>
            <a:pPr>
              <a:buClr>
                <a:schemeClr val="tx1"/>
              </a:buClr>
              <a:buFont typeface="Arial" pitchFamily="34" charset="0"/>
              <a:buChar char="•"/>
              <a:defRPr/>
            </a:pPr>
            <a:endParaRPr lang="en-US" dirty="0"/>
          </a:p>
          <a:p>
            <a:pPr>
              <a:buClr>
                <a:schemeClr val="tx1"/>
              </a:buClr>
              <a:buFont typeface="Arial" pitchFamily="34" charset="0"/>
              <a:buChar char="•"/>
              <a:defRPr/>
            </a:pPr>
            <a:r>
              <a:rPr lang="en-US" dirty="0"/>
              <a:t>Time horizon</a:t>
            </a:r>
          </a:p>
          <a:p>
            <a:endParaRPr lang="en-US" dirty="0"/>
          </a:p>
        </p:txBody>
      </p:sp>
      <p:sp>
        <p:nvSpPr>
          <p:cNvPr id="5" name="Rectangle 4"/>
          <p:cNvSpPr>
            <a:spLocks noChangeArrowheads="1"/>
          </p:cNvSpPr>
          <p:nvPr/>
        </p:nvSpPr>
        <p:spPr bwMode="auto">
          <a:xfrm>
            <a:off x="2609850" y="2514601"/>
            <a:ext cx="5029200"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defRPr/>
            </a:pPr>
            <a:endParaRPr lang="en-US" sz="2400"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1752600" y="274638"/>
            <a:ext cx="8686800" cy="1143000"/>
          </a:xfrm>
        </p:spPr>
        <p:txBody>
          <a:bodyPr/>
          <a:lstStyle/>
          <a:p>
            <a:pPr eaLnBrk="1" hangingPunct="1"/>
            <a:r>
              <a:rPr lang="en-US" sz="3200" dirty="0"/>
              <a:t>Introduction to Retirement Distribution Planning</a:t>
            </a:r>
            <a:br>
              <a:rPr lang="en-US" sz="3200" dirty="0"/>
            </a:br>
            <a:r>
              <a:rPr lang="en-US" sz="3200" i="1" dirty="0">
                <a:solidFill>
                  <a:srgbClr val="FF0000"/>
                </a:solidFill>
              </a:rPr>
              <a:t>Foundation Concepts</a:t>
            </a:r>
            <a:endParaRPr lang="en-US" i="1" dirty="0">
              <a:solidFill>
                <a:srgbClr val="FF0000"/>
              </a:solidFill>
            </a:endParaRPr>
          </a:p>
        </p:txBody>
      </p:sp>
      <p:sp>
        <p:nvSpPr>
          <p:cNvPr id="23556" name="Rectangle 3"/>
          <p:cNvSpPr>
            <a:spLocks noGrp="1" noChangeArrowheads="1"/>
          </p:cNvSpPr>
          <p:nvPr>
            <p:ph idx="1"/>
          </p:nvPr>
        </p:nvSpPr>
        <p:spPr/>
        <p:txBody>
          <a:bodyPr/>
          <a:lstStyle/>
          <a:p>
            <a:pPr marL="457200" indent="-457200">
              <a:buClr>
                <a:schemeClr val="tx1"/>
              </a:buClr>
            </a:pPr>
            <a:r>
              <a:rPr lang="en-US" sz="2400"/>
              <a:t>IRAs are not taxed until distributed</a:t>
            </a:r>
          </a:p>
          <a:p>
            <a:pPr marL="457200" indent="-457200">
              <a:buClr>
                <a:schemeClr val="tx1"/>
              </a:buClr>
            </a:pPr>
            <a:endParaRPr lang="en-US" sz="2400"/>
          </a:p>
          <a:p>
            <a:pPr marL="457200" indent="-457200">
              <a:buClr>
                <a:schemeClr val="tx1"/>
              </a:buClr>
            </a:pPr>
            <a:r>
              <a:rPr lang="en-US" sz="2400"/>
              <a:t>Distributions must begin no later than one’s Required Beginning Date (RBD)</a:t>
            </a:r>
          </a:p>
          <a:p>
            <a:pPr marL="457200" indent="-457200">
              <a:buClr>
                <a:schemeClr val="tx1"/>
              </a:buClr>
            </a:pPr>
            <a:endParaRPr lang="en-US" sz="2400"/>
          </a:p>
          <a:p>
            <a:pPr marL="457200" indent="-457200">
              <a:buClr>
                <a:schemeClr val="tx1"/>
              </a:buClr>
            </a:pPr>
            <a:r>
              <a:rPr lang="en-US" sz="2400"/>
              <a:t>IRA elections are required after death</a:t>
            </a:r>
          </a:p>
          <a:p>
            <a:pPr marL="409575" lvl="1" indent="0">
              <a:buNone/>
            </a:pPr>
            <a:endParaRPr lang="en-US" sz="2000"/>
          </a:p>
        </p:txBody>
      </p:sp>
      <p:sp>
        <p:nvSpPr>
          <p:cNvPr id="23555" name="Rectangle 8"/>
          <p:cNvSpPr>
            <a:spLocks noChangeArrowheads="1"/>
          </p:cNvSpPr>
          <p:nvPr/>
        </p:nvSpPr>
        <p:spPr bwMode="auto">
          <a:xfrm>
            <a:off x="2895600" y="1524000"/>
            <a:ext cx="6400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FontTx/>
              <a:buChar char="•"/>
            </a:pPr>
            <a:endParaRPr lang="en-US" sz="2800" b="1"/>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a:xfrm>
            <a:off x="1752600" y="274638"/>
            <a:ext cx="8686800" cy="1143000"/>
          </a:xfrm>
        </p:spPr>
        <p:txBody>
          <a:bodyPr/>
          <a:lstStyle/>
          <a:p>
            <a:pPr eaLnBrk="1" hangingPunct="1"/>
            <a:r>
              <a:rPr lang="en-US" sz="3200" dirty="0"/>
              <a:t>Introduction to Retirement Distribution Planning</a:t>
            </a:r>
            <a:br>
              <a:rPr lang="en-US" sz="3200" dirty="0"/>
            </a:br>
            <a:r>
              <a:rPr lang="en-US" sz="2800" i="1" dirty="0">
                <a:solidFill>
                  <a:srgbClr val="FF0000"/>
                </a:solidFill>
              </a:rPr>
              <a:t>Foundation Concepts – Taxation of IRA Distributions</a:t>
            </a:r>
            <a:endParaRPr lang="en-US" sz="4000" i="1" dirty="0">
              <a:solidFill>
                <a:srgbClr val="FF0000"/>
              </a:solidFill>
            </a:endParaRPr>
          </a:p>
        </p:txBody>
      </p:sp>
      <p:sp>
        <p:nvSpPr>
          <p:cNvPr id="5" name="Rectangle 3"/>
          <p:cNvSpPr>
            <a:spLocks noGrp="1" noChangeArrowheads="1"/>
          </p:cNvSpPr>
          <p:nvPr>
            <p:ph idx="1"/>
          </p:nvPr>
        </p:nvSpPr>
        <p:spPr/>
        <p:txBody>
          <a:bodyPr/>
          <a:lstStyle/>
          <a:p>
            <a:pPr eaLnBrk="1" hangingPunct="1">
              <a:buClr>
                <a:schemeClr val="tx1"/>
              </a:buClr>
              <a:defRPr/>
            </a:pPr>
            <a:r>
              <a:rPr lang="en-US" sz="2500" dirty="0"/>
              <a:t>To the extent that an IRA has only deductible contributions (plus income and growth), 100% of each IRA distribution will be subject to income tax in the year of distribution</a:t>
            </a:r>
          </a:p>
          <a:p>
            <a:pPr eaLnBrk="1" hangingPunct="1">
              <a:buClr>
                <a:schemeClr val="tx1"/>
              </a:buClr>
              <a:defRPr/>
            </a:pPr>
            <a:endParaRPr lang="en-US" sz="2500" dirty="0"/>
          </a:p>
          <a:p>
            <a:pPr eaLnBrk="1" hangingPunct="1">
              <a:buClr>
                <a:schemeClr val="tx1"/>
              </a:buClr>
              <a:defRPr/>
            </a:pPr>
            <a:r>
              <a:rPr lang="en-US" sz="2500" dirty="0"/>
              <a:t>To the extent that an IRA has non-deductible contributions, a portion of each IRA distribution will not be subject to tax</a:t>
            </a:r>
          </a:p>
          <a:p>
            <a:pPr lvl="1" eaLnBrk="1" hangingPunct="1">
              <a:buClr>
                <a:schemeClr val="tx1"/>
              </a:buClr>
              <a:defRPr/>
            </a:pPr>
            <a:r>
              <a:rPr lang="en-US" sz="2500" dirty="0"/>
              <a:t>Taxpayer must report nondeductible contributions on IRS Form 8606. </a:t>
            </a:r>
          </a:p>
          <a:p>
            <a:pPr marL="409575" lvl="1" indent="0">
              <a:buNone/>
              <a:defRPr/>
            </a:pPr>
            <a:endParaRPr lang="en-US" sz="2000" dirty="0"/>
          </a:p>
        </p:txBody>
      </p:sp>
      <p:sp>
        <p:nvSpPr>
          <p:cNvPr id="24579" name="Rectangle 8"/>
          <p:cNvSpPr>
            <a:spLocks noChangeArrowheads="1"/>
          </p:cNvSpPr>
          <p:nvPr/>
        </p:nvSpPr>
        <p:spPr bwMode="auto">
          <a:xfrm>
            <a:off x="2895600" y="1524000"/>
            <a:ext cx="6400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FontTx/>
              <a:buChar char="•"/>
            </a:pPr>
            <a:endParaRPr lang="en-US" sz="2800" b="1"/>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
          <p:cNvSpPr>
            <a:spLocks noGrp="1"/>
          </p:cNvSpPr>
          <p:nvPr>
            <p:ph type="title"/>
          </p:nvPr>
        </p:nvSpPr>
        <p:spPr>
          <a:xfrm>
            <a:off x="1752600" y="274638"/>
            <a:ext cx="8686800" cy="1143000"/>
          </a:xfrm>
        </p:spPr>
        <p:txBody>
          <a:bodyPr/>
          <a:lstStyle/>
          <a:p>
            <a:pPr eaLnBrk="1" hangingPunct="1"/>
            <a:r>
              <a:rPr lang="en-US" sz="3200" dirty="0"/>
              <a:t>Introduction to Retirement Distribution Planning</a:t>
            </a:r>
            <a:br>
              <a:rPr lang="en-US" sz="3200" dirty="0"/>
            </a:br>
            <a:r>
              <a:rPr lang="en-US" sz="2800" i="1" dirty="0">
                <a:solidFill>
                  <a:srgbClr val="FF0000"/>
                </a:solidFill>
              </a:rPr>
              <a:t>Foundation Concepts </a:t>
            </a:r>
            <a:endParaRPr lang="en-US" sz="4000" i="1" dirty="0">
              <a:solidFill>
                <a:srgbClr val="FF0000"/>
              </a:solidFill>
            </a:endParaRPr>
          </a:p>
        </p:txBody>
      </p:sp>
      <p:sp>
        <p:nvSpPr>
          <p:cNvPr id="5" name="Rectangle 3"/>
          <p:cNvSpPr>
            <a:spLocks noGrp="1" noChangeArrowheads="1"/>
          </p:cNvSpPr>
          <p:nvPr>
            <p:ph idx="1"/>
          </p:nvPr>
        </p:nvSpPr>
        <p:spPr/>
        <p:txBody>
          <a:bodyPr/>
          <a:lstStyle/>
          <a:p>
            <a:pPr marL="0" indent="0" algn="ctr">
              <a:buNone/>
              <a:defRPr/>
            </a:pPr>
            <a:r>
              <a:rPr lang="en-US" dirty="0"/>
              <a:t>Taxation of IRA Distributions</a:t>
            </a:r>
          </a:p>
          <a:p>
            <a:pPr eaLnBrk="1" hangingPunct="1">
              <a:buClr>
                <a:schemeClr val="tx1"/>
              </a:buClr>
              <a:defRPr/>
            </a:pPr>
            <a:r>
              <a:rPr lang="en-US" sz="2100" dirty="0"/>
              <a:t>When an IRA has non-deductible contributions, a portion of each IRA distribution will be a return of non-taxable “basis” to the IRA owner</a:t>
            </a:r>
          </a:p>
          <a:p>
            <a:pPr eaLnBrk="1" hangingPunct="1">
              <a:buClr>
                <a:schemeClr val="tx1"/>
              </a:buClr>
              <a:defRPr/>
            </a:pPr>
            <a:endParaRPr lang="en-US" sz="2100" dirty="0"/>
          </a:p>
          <a:p>
            <a:pPr eaLnBrk="1" hangingPunct="1">
              <a:buClr>
                <a:schemeClr val="tx1"/>
              </a:buClr>
              <a:defRPr/>
            </a:pPr>
            <a:r>
              <a:rPr lang="en-US" sz="2100" dirty="0"/>
              <a:t>In determining the non-taxable portion of an IRA distribution, all IRAs and IRA distributions during the year (including outstanding rollovers) must be combined for apportioning “basis”</a:t>
            </a:r>
          </a:p>
          <a:p>
            <a:pPr marL="409575" lvl="1" indent="0">
              <a:buNone/>
              <a:defRPr/>
            </a:pPr>
            <a:endParaRPr lang="en-US" sz="2000" dirty="0"/>
          </a:p>
        </p:txBody>
      </p:sp>
      <p:sp>
        <p:nvSpPr>
          <p:cNvPr id="25603" name="Rectangle 8"/>
          <p:cNvSpPr>
            <a:spLocks noChangeArrowheads="1"/>
          </p:cNvSpPr>
          <p:nvPr/>
        </p:nvSpPr>
        <p:spPr bwMode="auto">
          <a:xfrm>
            <a:off x="2895600" y="1524000"/>
            <a:ext cx="6400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FontTx/>
              <a:buChar char="•"/>
            </a:pPr>
            <a:endParaRPr lang="en-US" sz="2800" b="1"/>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2"/>
          <p:cNvSpPr>
            <a:spLocks noGrp="1"/>
          </p:cNvSpPr>
          <p:nvPr>
            <p:ph type="title"/>
          </p:nvPr>
        </p:nvSpPr>
        <p:spPr>
          <a:xfrm>
            <a:off x="1752600" y="274638"/>
            <a:ext cx="8686800" cy="1143000"/>
          </a:xfrm>
        </p:spPr>
        <p:txBody>
          <a:bodyPr/>
          <a:lstStyle/>
          <a:p>
            <a:pPr eaLnBrk="1" hangingPunct="1"/>
            <a:r>
              <a:rPr lang="en-US" sz="3200" dirty="0"/>
              <a:t>Introduction to Retirement Distribution Planning</a:t>
            </a:r>
            <a:br>
              <a:rPr lang="en-US" sz="3200" dirty="0"/>
            </a:br>
            <a:r>
              <a:rPr lang="en-US" sz="2800" i="1" dirty="0">
                <a:solidFill>
                  <a:srgbClr val="FF0000"/>
                </a:solidFill>
              </a:rPr>
              <a:t>Foundation Concepts </a:t>
            </a:r>
            <a:endParaRPr lang="en-US" sz="4000" i="1" dirty="0">
              <a:solidFill>
                <a:srgbClr val="FF0000"/>
              </a:solidFill>
            </a:endParaRPr>
          </a:p>
        </p:txBody>
      </p:sp>
      <p:sp>
        <p:nvSpPr>
          <p:cNvPr id="26628" name="Rectangle 3"/>
          <p:cNvSpPr>
            <a:spLocks noGrp="1" noChangeArrowheads="1"/>
          </p:cNvSpPr>
          <p:nvPr>
            <p:ph idx="1"/>
          </p:nvPr>
        </p:nvSpPr>
        <p:spPr/>
        <p:txBody>
          <a:bodyPr>
            <a:normAutofit fontScale="92500" lnSpcReduction="10000"/>
          </a:bodyPr>
          <a:lstStyle/>
          <a:p>
            <a:pPr marL="0" indent="0" algn="ctr">
              <a:buNone/>
            </a:pPr>
            <a:r>
              <a:rPr lang="en-US"/>
              <a:t>Taxation of IRA Distributions</a:t>
            </a:r>
          </a:p>
          <a:p>
            <a:pPr marL="0" indent="0" algn="ctr">
              <a:buNone/>
            </a:pPr>
            <a:r>
              <a:rPr lang="en-US"/>
              <a:t>“Basis” Apportionment Formula (IRS Form 8806)</a:t>
            </a:r>
          </a:p>
          <a:p>
            <a:pPr marL="0" indent="0" algn="ctr">
              <a:buNone/>
            </a:pPr>
            <a:endParaRPr lang="en-US"/>
          </a:p>
          <a:p>
            <a:pPr marL="0" indent="0" algn="ctr">
              <a:buNone/>
            </a:pPr>
            <a:endParaRPr lang="en-US"/>
          </a:p>
          <a:p>
            <a:pPr marL="0" indent="0" algn="ctr">
              <a:buNone/>
            </a:pPr>
            <a:endParaRPr lang="en-US"/>
          </a:p>
          <a:p>
            <a:pPr marL="0" indent="0" algn="ctr">
              <a:buNone/>
            </a:pPr>
            <a:endParaRPr lang="en-US"/>
          </a:p>
          <a:p>
            <a:pPr marL="0" indent="0" algn="ctr">
              <a:buNone/>
            </a:pPr>
            <a:endParaRPr lang="en-US"/>
          </a:p>
          <a:p>
            <a:pPr marL="0" indent="0" algn="ctr">
              <a:buNone/>
            </a:pPr>
            <a:endParaRPr lang="en-US"/>
          </a:p>
          <a:p>
            <a:pPr marL="0" indent="0">
              <a:buNone/>
            </a:pPr>
            <a:r>
              <a:rPr lang="en-US" sz="1600" b="1"/>
              <a:t>* NOTE: This is only applies for non-deductible contributions made during the current tax year (i.e. 1/1 – 12/31) </a:t>
            </a:r>
          </a:p>
          <a:p>
            <a:pPr marL="0" indent="0">
              <a:buNone/>
            </a:pPr>
            <a:endParaRPr lang="en-US"/>
          </a:p>
          <a:p>
            <a:pPr marL="409575" lvl="1" indent="0">
              <a:buNone/>
            </a:pPr>
            <a:endParaRPr lang="en-US" sz="2000"/>
          </a:p>
        </p:txBody>
      </p:sp>
      <p:sp>
        <p:nvSpPr>
          <p:cNvPr id="26627" name="Rectangle 8"/>
          <p:cNvSpPr>
            <a:spLocks noChangeArrowheads="1"/>
          </p:cNvSpPr>
          <p:nvPr/>
        </p:nvSpPr>
        <p:spPr bwMode="auto">
          <a:xfrm>
            <a:off x="2895600" y="1524000"/>
            <a:ext cx="6400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FontTx/>
              <a:buChar char="•"/>
            </a:pPr>
            <a:endParaRPr lang="en-US" sz="2800" b="1"/>
          </a:p>
        </p:txBody>
      </p:sp>
      <p:graphicFrame>
        <p:nvGraphicFramePr>
          <p:cNvPr id="26629" name="Object 1"/>
          <p:cNvGraphicFramePr>
            <a:graphicFrameLocks noChangeAspect="1"/>
          </p:cNvGraphicFramePr>
          <p:nvPr/>
        </p:nvGraphicFramePr>
        <p:xfrm>
          <a:off x="1951038" y="2749550"/>
          <a:ext cx="8412162" cy="3346450"/>
        </p:xfrm>
        <a:graphic>
          <a:graphicData uri="http://schemas.openxmlformats.org/presentationml/2006/ole">
            <mc:AlternateContent xmlns:mc="http://schemas.openxmlformats.org/markup-compatibility/2006">
              <mc:Choice xmlns:v="urn:schemas-microsoft-com:vml" Requires="v">
                <p:oleObj name="Worksheet" r:id="rId3" imgW="8755375" imgH="3482396" progId="Excel.Sheet.8">
                  <p:embed/>
                </p:oleObj>
              </mc:Choice>
              <mc:Fallback>
                <p:oleObj name="Worksheet" r:id="rId3" imgW="8755375" imgH="3482396" progId="Excel.Sheet.8">
                  <p:embed/>
                  <p:pic>
                    <p:nvPicPr>
                      <p:cNvPr id="26629"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1038" y="2749550"/>
                        <a:ext cx="8412162" cy="3346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
          <p:cNvSpPr>
            <a:spLocks noGrp="1"/>
          </p:cNvSpPr>
          <p:nvPr>
            <p:ph type="title"/>
          </p:nvPr>
        </p:nvSpPr>
        <p:spPr>
          <a:xfrm>
            <a:off x="1752600" y="274638"/>
            <a:ext cx="8686800" cy="1143000"/>
          </a:xfrm>
        </p:spPr>
        <p:txBody>
          <a:bodyPr/>
          <a:lstStyle/>
          <a:p>
            <a:pPr eaLnBrk="1" hangingPunct="1"/>
            <a:r>
              <a:rPr lang="en-US" sz="3200" dirty="0"/>
              <a:t>Introduction to Retirement Distribution Planning</a:t>
            </a:r>
            <a:br>
              <a:rPr lang="en-US" sz="3200" dirty="0"/>
            </a:br>
            <a:r>
              <a:rPr lang="en-US" sz="2800" i="1" dirty="0">
                <a:solidFill>
                  <a:srgbClr val="FF0000"/>
                </a:solidFill>
              </a:rPr>
              <a:t>Foundation Concepts </a:t>
            </a:r>
            <a:endParaRPr lang="en-US" sz="4000" i="1" dirty="0">
              <a:solidFill>
                <a:srgbClr val="FF0000"/>
              </a:solidFill>
            </a:endParaRPr>
          </a:p>
        </p:txBody>
      </p:sp>
      <p:sp>
        <p:nvSpPr>
          <p:cNvPr id="27652" name="Rectangle 3"/>
          <p:cNvSpPr>
            <a:spLocks noGrp="1" noChangeArrowheads="1"/>
          </p:cNvSpPr>
          <p:nvPr>
            <p:ph idx="1"/>
          </p:nvPr>
        </p:nvSpPr>
        <p:spPr/>
        <p:txBody>
          <a:bodyPr/>
          <a:lstStyle/>
          <a:p>
            <a:pPr marL="0" indent="0" algn="ctr">
              <a:buNone/>
            </a:pPr>
            <a:r>
              <a:rPr lang="en-US"/>
              <a:t>Taxation of IRA Distributions</a:t>
            </a:r>
          </a:p>
          <a:p>
            <a:pPr marL="0" indent="0" algn="ctr">
              <a:buNone/>
            </a:pPr>
            <a:r>
              <a:rPr lang="en-US"/>
              <a:t>“Basis” Apportionment Formula - Example</a:t>
            </a:r>
          </a:p>
          <a:p>
            <a:pPr marL="0" indent="0" algn="ctr">
              <a:buNone/>
            </a:pPr>
            <a:endParaRPr lang="en-US"/>
          </a:p>
          <a:p>
            <a:pPr marL="0" indent="0" algn="ctr">
              <a:buNone/>
            </a:pPr>
            <a:endParaRPr lang="en-US"/>
          </a:p>
          <a:p>
            <a:pPr marL="0" indent="0" algn="ctr">
              <a:buNone/>
            </a:pPr>
            <a:endParaRPr lang="en-US"/>
          </a:p>
          <a:p>
            <a:pPr marL="0" indent="0" algn="ctr">
              <a:buNone/>
            </a:pPr>
            <a:endParaRPr lang="en-US"/>
          </a:p>
          <a:p>
            <a:pPr marL="0" indent="0">
              <a:buNone/>
            </a:pPr>
            <a:endParaRPr lang="en-US"/>
          </a:p>
          <a:p>
            <a:pPr marL="409575" lvl="1" indent="0">
              <a:buNone/>
            </a:pPr>
            <a:endParaRPr lang="en-US" sz="2000"/>
          </a:p>
        </p:txBody>
      </p:sp>
      <p:sp>
        <p:nvSpPr>
          <p:cNvPr id="27651" name="Rectangle 8"/>
          <p:cNvSpPr>
            <a:spLocks noChangeArrowheads="1"/>
          </p:cNvSpPr>
          <p:nvPr/>
        </p:nvSpPr>
        <p:spPr bwMode="auto">
          <a:xfrm>
            <a:off x="2895600" y="1524000"/>
            <a:ext cx="6400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FontTx/>
              <a:buChar char="•"/>
            </a:pPr>
            <a:endParaRPr lang="en-US" sz="2800" b="1"/>
          </a:p>
        </p:txBody>
      </p:sp>
      <p:graphicFrame>
        <p:nvGraphicFramePr>
          <p:cNvPr id="27653" name="Object 3"/>
          <p:cNvGraphicFramePr>
            <a:graphicFrameLocks noChangeAspect="1"/>
          </p:cNvGraphicFramePr>
          <p:nvPr/>
        </p:nvGraphicFramePr>
        <p:xfrm>
          <a:off x="3048001" y="2671764"/>
          <a:ext cx="6099175" cy="3576637"/>
        </p:xfrm>
        <a:graphic>
          <a:graphicData uri="http://schemas.openxmlformats.org/presentationml/2006/ole">
            <mc:AlternateContent xmlns:mc="http://schemas.openxmlformats.org/markup-compatibility/2006">
              <mc:Choice xmlns:v="urn:schemas-microsoft-com:vml" Requires="v">
                <p:oleObj name="Worksheet" r:id="rId3" imgW="4640630" imgH="2720315" progId="Excel.Sheet.8">
                  <p:embed/>
                </p:oleObj>
              </mc:Choice>
              <mc:Fallback>
                <p:oleObj name="Worksheet" r:id="rId3" imgW="4640630" imgH="2720315" progId="Excel.Sheet.8">
                  <p:embed/>
                  <p:pic>
                    <p:nvPicPr>
                      <p:cNvPr id="27653"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1" y="2671764"/>
                        <a:ext cx="6099175" cy="3576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a:xfrm>
            <a:off x="1752600" y="274638"/>
            <a:ext cx="8686800" cy="1143000"/>
          </a:xfrm>
        </p:spPr>
        <p:txBody>
          <a:bodyPr/>
          <a:lstStyle/>
          <a:p>
            <a:pPr eaLnBrk="1" hangingPunct="1"/>
            <a:r>
              <a:rPr lang="en-US" sz="3200" dirty="0"/>
              <a:t>Introduction to Retirement Distribution Planning</a:t>
            </a:r>
            <a:br>
              <a:rPr lang="en-US" sz="3200" dirty="0"/>
            </a:br>
            <a:r>
              <a:rPr lang="en-US" sz="2800" i="1" dirty="0">
                <a:solidFill>
                  <a:srgbClr val="FF0000"/>
                </a:solidFill>
              </a:rPr>
              <a:t>Foundation Concepts </a:t>
            </a:r>
            <a:endParaRPr lang="en-US" sz="4000" i="1" dirty="0">
              <a:solidFill>
                <a:srgbClr val="FF0000"/>
              </a:solidFill>
            </a:endParaRPr>
          </a:p>
        </p:txBody>
      </p:sp>
      <p:sp>
        <p:nvSpPr>
          <p:cNvPr id="4" name="Text Placeholder 2">
            <a:extLst>
              <a:ext uri="{FF2B5EF4-FFF2-40B4-BE49-F238E27FC236}">
                <a16:creationId xmlns:a16="http://schemas.microsoft.com/office/drawing/2014/main" id="{E287D68D-8FCE-E62A-4206-EA19D41BC8AE}"/>
              </a:ext>
            </a:extLst>
          </p:cNvPr>
          <p:cNvSpPr txBox="1">
            <a:spLocks/>
          </p:cNvSpPr>
          <p:nvPr/>
        </p:nvSpPr>
        <p:spPr bwMode="auto">
          <a:xfrm>
            <a:off x="1622234" y="1392069"/>
            <a:ext cx="3581400" cy="43900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000" dirty="0"/>
              <a:t>100% IRA</a:t>
            </a:r>
          </a:p>
        </p:txBody>
      </p:sp>
      <p:sp>
        <p:nvSpPr>
          <p:cNvPr id="5" name="Content Placeholder 3">
            <a:extLst>
              <a:ext uri="{FF2B5EF4-FFF2-40B4-BE49-F238E27FC236}">
                <a16:creationId xmlns:a16="http://schemas.microsoft.com/office/drawing/2014/main" id="{342C7261-F254-2EED-5C26-35E1782B6568}"/>
              </a:ext>
            </a:extLst>
          </p:cNvPr>
          <p:cNvSpPr txBox="1">
            <a:spLocks/>
          </p:cNvSpPr>
          <p:nvPr/>
        </p:nvSpPr>
        <p:spPr>
          <a:xfrm>
            <a:off x="1905000" y="1992312"/>
            <a:ext cx="3124200" cy="3951288"/>
          </a:xfrm>
          <a:prstGeom prst="rect">
            <a:avLst/>
          </a:prstGeom>
        </p:spPr>
        <p:txBody>
          <a:bodyPr>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1200"/>
              </a:spcAft>
              <a:buNone/>
            </a:pPr>
            <a:r>
              <a:rPr lang="en-US" b="1"/>
              <a:t>$80,000</a:t>
            </a:r>
          </a:p>
          <a:p>
            <a:pPr marL="0" indent="0" algn="ctr">
              <a:spcBef>
                <a:spcPts val="0"/>
              </a:spcBef>
              <a:spcAft>
                <a:spcPts val="1200"/>
              </a:spcAft>
              <a:buNone/>
            </a:pPr>
            <a:endParaRPr lang="en-US" b="1"/>
          </a:p>
          <a:p>
            <a:pPr marL="0" indent="0" algn="ctr">
              <a:spcBef>
                <a:spcPts val="0"/>
              </a:spcBef>
              <a:spcAft>
                <a:spcPts val="1200"/>
              </a:spcAft>
              <a:buNone/>
            </a:pPr>
            <a:r>
              <a:rPr lang="en-US" b="1"/>
              <a:t>taxed at an average rate of 20%</a:t>
            </a:r>
          </a:p>
          <a:p>
            <a:pPr marL="0" indent="0" algn="ctr">
              <a:spcBef>
                <a:spcPts val="0"/>
              </a:spcBef>
              <a:spcAft>
                <a:spcPts val="1200"/>
              </a:spcAft>
              <a:buNone/>
            </a:pPr>
            <a:r>
              <a:rPr lang="en-US" b="1"/>
              <a:t>=$16,000 in Tax</a:t>
            </a:r>
            <a:endParaRPr lang="en-US" b="1" dirty="0"/>
          </a:p>
        </p:txBody>
      </p:sp>
      <p:sp>
        <p:nvSpPr>
          <p:cNvPr id="6" name="Text Placeholder 4">
            <a:extLst>
              <a:ext uri="{FF2B5EF4-FFF2-40B4-BE49-F238E27FC236}">
                <a16:creationId xmlns:a16="http://schemas.microsoft.com/office/drawing/2014/main" id="{8E7D3865-83E7-E4D1-34F4-A97E19B7022F}"/>
              </a:ext>
            </a:extLst>
          </p:cNvPr>
          <p:cNvSpPr txBox="1">
            <a:spLocks/>
          </p:cNvSpPr>
          <p:nvPr/>
        </p:nvSpPr>
        <p:spPr>
          <a:xfrm>
            <a:off x="5209323" y="1392069"/>
            <a:ext cx="5162741" cy="43900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b">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000" dirty="0"/>
              <a:t>A Balanced Strategy</a:t>
            </a:r>
          </a:p>
        </p:txBody>
      </p:sp>
      <p:sp>
        <p:nvSpPr>
          <p:cNvPr id="7" name="Content Placeholder 5">
            <a:extLst>
              <a:ext uri="{FF2B5EF4-FFF2-40B4-BE49-F238E27FC236}">
                <a16:creationId xmlns:a16="http://schemas.microsoft.com/office/drawing/2014/main" id="{664DDC08-FC37-E45D-A340-5DEF204B198D}"/>
              </a:ext>
            </a:extLst>
          </p:cNvPr>
          <p:cNvSpPr txBox="1">
            <a:spLocks/>
          </p:cNvSpPr>
          <p:nvPr/>
        </p:nvSpPr>
        <p:spPr>
          <a:xfrm>
            <a:off x="5330826" y="2449512"/>
            <a:ext cx="2517775" cy="3951288"/>
          </a:xfrm>
          <a:prstGeom prst="rect">
            <a:avLst/>
          </a:prstGeom>
        </p:spPr>
        <p:txBody>
          <a:bodyPr vert="horz" lIns="91440" tIns="45720" rIns="91440" bIns="45720" rtlCol="0">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600"/>
              </a:spcAft>
              <a:buNone/>
            </a:pPr>
            <a:r>
              <a:rPr lang="en-US" b="1"/>
              <a:t>$40,000 </a:t>
            </a:r>
          </a:p>
          <a:p>
            <a:pPr marL="0" indent="0" algn="ctr">
              <a:spcBef>
                <a:spcPts val="0"/>
              </a:spcBef>
              <a:spcAft>
                <a:spcPts val="0"/>
              </a:spcAft>
              <a:buNone/>
            </a:pPr>
            <a:r>
              <a:rPr lang="en-US" b="1"/>
              <a:t>taxed at an average rate </a:t>
            </a:r>
          </a:p>
          <a:p>
            <a:pPr marL="0" indent="0" algn="ctr">
              <a:spcBef>
                <a:spcPts val="0"/>
              </a:spcBef>
              <a:spcAft>
                <a:spcPts val="1200"/>
              </a:spcAft>
              <a:buNone/>
            </a:pPr>
            <a:r>
              <a:rPr lang="en-US" b="1"/>
              <a:t>of 15%</a:t>
            </a:r>
          </a:p>
          <a:p>
            <a:pPr marL="0" indent="0" algn="ctr">
              <a:spcBef>
                <a:spcPts val="0"/>
              </a:spcBef>
              <a:spcAft>
                <a:spcPts val="600"/>
              </a:spcAft>
              <a:buNone/>
            </a:pPr>
            <a:r>
              <a:rPr lang="en-US" b="1"/>
              <a:t>=$6,000 in Tax</a:t>
            </a:r>
            <a:endParaRPr lang="en-US" b="1" dirty="0"/>
          </a:p>
        </p:txBody>
      </p:sp>
      <p:sp>
        <p:nvSpPr>
          <p:cNvPr id="8" name="Content Placeholder 5">
            <a:extLst>
              <a:ext uri="{FF2B5EF4-FFF2-40B4-BE49-F238E27FC236}">
                <a16:creationId xmlns:a16="http://schemas.microsoft.com/office/drawing/2014/main" id="{66937619-20E7-846B-5A4F-7B647DF45D6A}"/>
              </a:ext>
            </a:extLst>
          </p:cNvPr>
          <p:cNvSpPr txBox="1">
            <a:spLocks/>
          </p:cNvSpPr>
          <p:nvPr/>
        </p:nvSpPr>
        <p:spPr>
          <a:xfrm>
            <a:off x="8001001" y="2449512"/>
            <a:ext cx="2289175" cy="39512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gn="ctr">
              <a:spcBef>
                <a:spcPts val="0"/>
              </a:spcBef>
              <a:spcAft>
                <a:spcPts val="600"/>
              </a:spcAft>
              <a:buNone/>
            </a:pPr>
            <a:r>
              <a:rPr lang="en-US" sz="2200" b="1" dirty="0"/>
              <a:t>$40,000 </a:t>
            </a:r>
          </a:p>
          <a:p>
            <a:pPr marL="0" indent="0" algn="ctr">
              <a:spcBef>
                <a:spcPts val="0"/>
              </a:spcBef>
              <a:spcAft>
                <a:spcPts val="600"/>
              </a:spcAft>
              <a:buNone/>
            </a:pPr>
            <a:r>
              <a:rPr lang="en-US" sz="2200" b="1" dirty="0"/>
              <a:t>Cash Value Life Insurance/</a:t>
            </a:r>
          </a:p>
          <a:p>
            <a:pPr marL="0" indent="0" algn="ctr">
              <a:spcBef>
                <a:spcPts val="0"/>
              </a:spcBef>
              <a:spcAft>
                <a:spcPts val="600"/>
              </a:spcAft>
              <a:buNone/>
            </a:pPr>
            <a:r>
              <a:rPr lang="en-US" sz="2200" b="1" dirty="0"/>
              <a:t>Roth IRA</a:t>
            </a:r>
          </a:p>
        </p:txBody>
      </p:sp>
      <p:sp>
        <p:nvSpPr>
          <p:cNvPr id="9" name="Content Placeholder 3">
            <a:extLst>
              <a:ext uri="{FF2B5EF4-FFF2-40B4-BE49-F238E27FC236}">
                <a16:creationId xmlns:a16="http://schemas.microsoft.com/office/drawing/2014/main" id="{67D78CC1-168B-5417-349F-DAB8C88FB2A5}"/>
              </a:ext>
            </a:extLst>
          </p:cNvPr>
          <p:cNvSpPr txBox="1">
            <a:spLocks/>
          </p:cNvSpPr>
          <p:nvPr/>
        </p:nvSpPr>
        <p:spPr>
          <a:xfrm>
            <a:off x="6438900" y="1960418"/>
            <a:ext cx="2933700" cy="55418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gn="ctr">
              <a:spcBef>
                <a:spcPts val="0"/>
              </a:spcBef>
              <a:spcAft>
                <a:spcPts val="1800"/>
              </a:spcAft>
              <a:buNone/>
            </a:pPr>
            <a:r>
              <a:rPr lang="en-US" b="1" dirty="0"/>
              <a:t>$80,000</a:t>
            </a:r>
          </a:p>
        </p:txBody>
      </p:sp>
      <p:cxnSp>
        <p:nvCxnSpPr>
          <p:cNvPr id="10" name="Straight Connector 9">
            <a:extLst>
              <a:ext uri="{FF2B5EF4-FFF2-40B4-BE49-F238E27FC236}">
                <a16:creationId xmlns:a16="http://schemas.microsoft.com/office/drawing/2014/main" id="{087DB0A4-C52E-DC11-E1F9-4DF8A73A3684}"/>
              </a:ext>
            </a:extLst>
          </p:cNvPr>
          <p:cNvCxnSpPr/>
          <p:nvPr/>
        </p:nvCxnSpPr>
        <p:spPr>
          <a:xfrm>
            <a:off x="5181600" y="1405720"/>
            <a:ext cx="0" cy="4831010"/>
          </a:xfrm>
          <a:prstGeom prst="line">
            <a:avLst/>
          </a:prstGeom>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4549765E-1551-6A5A-D9CF-5BD02603E3E7}"/>
              </a:ext>
            </a:extLst>
          </p:cNvPr>
          <p:cNvCxnSpPr/>
          <p:nvPr/>
        </p:nvCxnSpPr>
        <p:spPr>
          <a:xfrm>
            <a:off x="7945915" y="2768818"/>
            <a:ext cx="0" cy="317478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CFB384F-BA1F-89A5-62D5-DF6C5D1FBDBA}"/>
              </a:ext>
            </a:extLst>
          </p:cNvPr>
          <p:cNvCxnSpPr/>
          <p:nvPr/>
        </p:nvCxnSpPr>
        <p:spPr>
          <a:xfrm flipH="1">
            <a:off x="7272051" y="2327564"/>
            <a:ext cx="647700" cy="3394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CF57A790-47F1-1DBB-205A-FE9BE92BAE54}"/>
              </a:ext>
            </a:extLst>
          </p:cNvPr>
          <p:cNvCxnSpPr/>
          <p:nvPr/>
        </p:nvCxnSpPr>
        <p:spPr>
          <a:xfrm>
            <a:off x="7924800" y="2324966"/>
            <a:ext cx="649432" cy="3420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ounded Rectangle 17">
            <a:extLst>
              <a:ext uri="{FF2B5EF4-FFF2-40B4-BE49-F238E27FC236}">
                <a16:creationId xmlns:a16="http://schemas.microsoft.com/office/drawing/2014/main" id="{AB79ED0F-4FFF-A8F5-E30F-D8264427FE94}"/>
              </a:ext>
            </a:extLst>
          </p:cNvPr>
          <p:cNvSpPr/>
          <p:nvPr/>
        </p:nvSpPr>
        <p:spPr>
          <a:xfrm>
            <a:off x="1698436" y="5562600"/>
            <a:ext cx="3428999"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$64,000 to spend </a:t>
            </a:r>
          </a:p>
          <a:p>
            <a:pPr algn="ctr"/>
            <a:r>
              <a:rPr lang="en-US" sz="2400" dirty="0">
                <a:solidFill>
                  <a:schemeClr val="tx1"/>
                </a:solidFill>
              </a:rPr>
              <a:t>after taxes</a:t>
            </a:r>
          </a:p>
        </p:txBody>
      </p:sp>
      <p:sp>
        <p:nvSpPr>
          <p:cNvPr id="15" name="Rounded Rectangle 18">
            <a:extLst>
              <a:ext uri="{FF2B5EF4-FFF2-40B4-BE49-F238E27FC236}">
                <a16:creationId xmlns:a16="http://schemas.microsoft.com/office/drawing/2014/main" id="{B50717BA-8CB2-30F6-1CCE-190336635975}"/>
              </a:ext>
            </a:extLst>
          </p:cNvPr>
          <p:cNvSpPr/>
          <p:nvPr/>
        </p:nvSpPr>
        <p:spPr>
          <a:xfrm>
            <a:off x="5257801" y="5562600"/>
            <a:ext cx="5032375"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$74,000 to spend </a:t>
            </a:r>
          </a:p>
          <a:p>
            <a:pPr algn="ctr"/>
            <a:r>
              <a:rPr lang="en-US" sz="2400" dirty="0">
                <a:solidFill>
                  <a:schemeClr val="tx1"/>
                </a:solidFill>
              </a:rPr>
              <a:t>after taxes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981200" y="2514600"/>
            <a:ext cx="8229600" cy="1143000"/>
          </a:xfrm>
        </p:spPr>
        <p:txBody>
          <a:bodyPr/>
          <a:lstStyle/>
          <a:p>
            <a:pPr eaLnBrk="1" hangingPunct="1"/>
            <a:r>
              <a:rPr lang="en-US" b="1" dirty="0"/>
              <a:t>Assessing the Primary Issues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spect="1" noChangeArrowheads="1"/>
          </p:cNvSpPr>
          <p:nvPr>
            <p:ph type="title"/>
          </p:nvPr>
        </p:nvSpPr>
        <p:spPr/>
        <p:txBody>
          <a:bodyPr/>
          <a:lstStyle/>
          <a:p>
            <a:pPr eaLnBrk="1" hangingPunct="1"/>
            <a:r>
              <a:rPr lang="en-US" dirty="0"/>
              <a:t>COURSE OBJECTIVES</a:t>
            </a:r>
          </a:p>
        </p:txBody>
      </p:sp>
      <p:sp>
        <p:nvSpPr>
          <p:cNvPr id="10243" name="Rectangle 3"/>
          <p:cNvSpPr>
            <a:spLocks noGrp="1" noChangeArrowheads="1"/>
          </p:cNvSpPr>
          <p:nvPr>
            <p:ph idx="1"/>
          </p:nvPr>
        </p:nvSpPr>
        <p:spPr/>
        <p:txBody>
          <a:bodyPr>
            <a:normAutofit/>
          </a:bodyPr>
          <a:lstStyle/>
          <a:p>
            <a:pPr eaLnBrk="1" hangingPunct="1"/>
            <a:r>
              <a:rPr lang="en-US" sz="2000" dirty="0"/>
              <a:t>Attract and retain clients</a:t>
            </a:r>
          </a:p>
          <a:p>
            <a:pPr eaLnBrk="1" hangingPunct="1"/>
            <a:endParaRPr lang="en-US" sz="2000" dirty="0"/>
          </a:p>
          <a:p>
            <a:pPr eaLnBrk="1" hangingPunct="1"/>
            <a:r>
              <a:rPr lang="en-US" sz="2000" dirty="0"/>
              <a:t>“Triage” the issues associated with retirement planning</a:t>
            </a:r>
          </a:p>
          <a:p>
            <a:pPr eaLnBrk="1" hangingPunct="1"/>
            <a:endParaRPr lang="en-US" sz="2000" dirty="0"/>
          </a:p>
          <a:p>
            <a:pPr eaLnBrk="1" hangingPunct="1"/>
            <a:r>
              <a:rPr lang="en-US" sz="2000" dirty="0"/>
              <a:t>Take advantage of the tax laws and inherited IRA rules</a:t>
            </a:r>
          </a:p>
          <a:p>
            <a:pPr eaLnBrk="1" hangingPunct="1"/>
            <a:endParaRPr lang="en-US" sz="2000" dirty="0"/>
          </a:p>
          <a:p>
            <a:pPr eaLnBrk="1" hangingPunct="1"/>
            <a:r>
              <a:rPr lang="en-US" sz="2000" dirty="0"/>
              <a:t>Help clients pass more wealth to loved ones and other beneficiaries</a:t>
            </a:r>
          </a:p>
          <a:p>
            <a:pPr eaLnBrk="1" hangingPunct="1"/>
            <a:endParaRPr lang="en-US" sz="2000" dirty="0"/>
          </a:p>
          <a:p>
            <a:pPr eaLnBrk="1" hangingPunct="1"/>
            <a:r>
              <a:rPr lang="en-US" sz="2000" dirty="0"/>
              <a:t>Integrating the IRA with the overall estate plan to create the ideal vehicle for wealth transfer</a:t>
            </a:r>
          </a:p>
          <a:p>
            <a:pPr eaLnBrk="1" hangingPunct="1"/>
            <a:endParaRPr lang="en-US" sz="2000" dirty="0"/>
          </a:p>
          <a:p>
            <a:pPr eaLnBrk="1" hangingPunct="1"/>
            <a:r>
              <a:rPr lang="en-US" sz="2000" dirty="0"/>
              <a:t>Protecting retirement accounts from creditors, divorce, bankruptcy, and lawsuits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a:t>Assessing the Primary Issues</a:t>
            </a:r>
          </a:p>
        </p:txBody>
      </p:sp>
      <p:sp>
        <p:nvSpPr>
          <p:cNvPr id="32771" name="Rectangle 3"/>
          <p:cNvSpPr>
            <a:spLocks noGrp="1" noChangeArrowheads="1"/>
          </p:cNvSpPr>
          <p:nvPr>
            <p:ph idx="1"/>
          </p:nvPr>
        </p:nvSpPr>
        <p:spPr/>
        <p:txBody>
          <a:bodyPr>
            <a:normAutofit/>
          </a:bodyPr>
          <a:lstStyle/>
          <a:p>
            <a:pPr eaLnBrk="1" hangingPunct="1">
              <a:buClr>
                <a:schemeClr val="tx1"/>
              </a:buClr>
            </a:pPr>
            <a:r>
              <a:rPr lang="en-US" sz="2100" dirty="0"/>
              <a:t>When should a client do a Roth conversion?  </a:t>
            </a:r>
          </a:p>
          <a:p>
            <a:pPr eaLnBrk="1" hangingPunct="1">
              <a:buClr>
                <a:schemeClr val="tx1"/>
              </a:buClr>
            </a:pPr>
            <a:endParaRPr lang="en-US" sz="2100" dirty="0"/>
          </a:p>
          <a:p>
            <a:pPr eaLnBrk="1" hangingPunct="1">
              <a:buClr>
                <a:schemeClr val="tx1"/>
              </a:buClr>
            </a:pPr>
            <a:r>
              <a:rPr lang="en-US" sz="2100" dirty="0"/>
              <a:t>Does the client have adequate liquidity to pay the estate tax?</a:t>
            </a:r>
          </a:p>
          <a:p>
            <a:pPr eaLnBrk="1" hangingPunct="1">
              <a:buClr>
                <a:schemeClr val="tx1"/>
              </a:buClr>
            </a:pPr>
            <a:endParaRPr lang="en-US" sz="2100" dirty="0"/>
          </a:p>
          <a:p>
            <a:pPr eaLnBrk="1" hangingPunct="1">
              <a:buClr>
                <a:schemeClr val="tx1"/>
              </a:buClr>
            </a:pPr>
            <a:r>
              <a:rPr lang="en-US" sz="2100" dirty="0"/>
              <a:t>Who should be the beneficiary of the IRA?  </a:t>
            </a:r>
          </a:p>
          <a:p>
            <a:pPr eaLnBrk="1" hangingPunct="1">
              <a:buClr>
                <a:schemeClr val="tx1"/>
              </a:buClr>
            </a:pPr>
            <a:endParaRPr lang="en-US" sz="2100" dirty="0"/>
          </a:p>
          <a:p>
            <a:pPr eaLnBrk="1" hangingPunct="1">
              <a:buClr>
                <a:schemeClr val="tx1"/>
              </a:buClr>
            </a:pPr>
            <a:r>
              <a:rPr lang="en-US" sz="2100" dirty="0"/>
              <a:t>How to utilize disclaimer plans </a:t>
            </a:r>
          </a:p>
          <a:p>
            <a:pPr eaLnBrk="1" hangingPunct="1">
              <a:buClr>
                <a:schemeClr val="tx1"/>
              </a:buClr>
            </a:pPr>
            <a:endParaRPr lang="en-US" sz="2100" dirty="0"/>
          </a:p>
          <a:p>
            <a:pPr eaLnBrk="1" hangingPunct="1">
              <a:buClr>
                <a:schemeClr val="tx1"/>
              </a:buClr>
            </a:pPr>
            <a:r>
              <a:rPr lang="en-US" sz="2100" dirty="0"/>
              <a:t>When to have an IRA payable to a trust</a:t>
            </a:r>
          </a:p>
          <a:p>
            <a:pPr eaLnBrk="1" hangingPunct="1">
              <a:buClr>
                <a:schemeClr val="tx1"/>
              </a:buClr>
            </a:pPr>
            <a:endParaRPr lang="en-US" sz="2100" dirty="0"/>
          </a:p>
          <a:p>
            <a:pPr eaLnBrk="1" hangingPunct="1">
              <a:buClr>
                <a:schemeClr val="tx1"/>
              </a:buClr>
            </a:pPr>
            <a:r>
              <a:rPr lang="en-US" sz="2100" dirty="0"/>
              <a:t>Understanding the advantages and disadvantages of taking stock from a qualified plan</a:t>
            </a:r>
          </a:p>
          <a:p>
            <a:pPr eaLnBrk="1" hangingPunct="1"/>
            <a:endParaRPr lang="en-US" sz="21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a:t>Assessing the Primary Issues</a:t>
            </a:r>
          </a:p>
        </p:txBody>
      </p:sp>
      <p:sp>
        <p:nvSpPr>
          <p:cNvPr id="33795" name="Rectangle 3"/>
          <p:cNvSpPr>
            <a:spLocks noGrp="1" noChangeArrowheads="1"/>
          </p:cNvSpPr>
          <p:nvPr>
            <p:ph idx="1"/>
          </p:nvPr>
        </p:nvSpPr>
        <p:spPr/>
        <p:txBody>
          <a:bodyPr/>
          <a:lstStyle/>
          <a:p>
            <a:pPr eaLnBrk="1" hangingPunct="1">
              <a:buClr>
                <a:schemeClr val="tx1"/>
              </a:buClr>
            </a:pPr>
            <a:r>
              <a:rPr lang="en-US" sz="2400" dirty="0"/>
              <a:t>When to have an IRA payable to a charitable remainder trust</a:t>
            </a:r>
          </a:p>
          <a:p>
            <a:pPr eaLnBrk="1" hangingPunct="1">
              <a:buClr>
                <a:schemeClr val="tx1"/>
              </a:buClr>
            </a:pPr>
            <a:endParaRPr lang="en-US" sz="2400" dirty="0"/>
          </a:p>
          <a:p>
            <a:pPr eaLnBrk="1" hangingPunct="1">
              <a:buClr>
                <a:schemeClr val="tx1"/>
              </a:buClr>
            </a:pPr>
            <a:r>
              <a:rPr lang="en-US" sz="2400" dirty="0"/>
              <a:t>How to design life insurance trusts to compliment a large IRA</a:t>
            </a:r>
          </a:p>
          <a:p>
            <a:pPr eaLnBrk="1" hangingPunct="1">
              <a:buClr>
                <a:schemeClr val="tx1"/>
              </a:buClr>
            </a:pPr>
            <a:endParaRPr lang="en-US" sz="2400" dirty="0"/>
          </a:p>
          <a:p>
            <a:pPr eaLnBrk="1" hangingPunct="1">
              <a:buClr>
                <a:schemeClr val="tx1"/>
              </a:buClr>
            </a:pPr>
            <a:r>
              <a:rPr lang="en-US" sz="2400" dirty="0"/>
              <a:t>The advantages and disadvantages of the inherited IRA</a:t>
            </a:r>
          </a:p>
          <a:p>
            <a:pPr eaLnBrk="1" hangingPunct="1">
              <a:buClr>
                <a:schemeClr val="tx1"/>
              </a:buClr>
            </a:pPr>
            <a:endParaRPr lang="en-US" sz="2400" dirty="0"/>
          </a:p>
          <a:p>
            <a:pPr eaLnBrk="1" hangingPunct="1">
              <a:buClr>
                <a:schemeClr val="tx1"/>
              </a:buClr>
            </a:pPr>
            <a:r>
              <a:rPr lang="en-US" sz="2400" dirty="0"/>
              <a:t>Post mortem planning, including the September 30th deadline</a:t>
            </a:r>
          </a:p>
          <a:p>
            <a:pPr eaLnBrk="1" hangingPunct="1"/>
            <a:endParaRPr lang="en-US" sz="21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81200" y="2514600"/>
            <a:ext cx="8229600" cy="1143000"/>
          </a:xfrm>
        </p:spPr>
        <p:txBody>
          <a:bodyPr>
            <a:normAutofit fontScale="90000"/>
          </a:bodyPr>
          <a:lstStyle/>
          <a:p>
            <a:pPr eaLnBrk="1" hangingPunct="1"/>
            <a:r>
              <a:rPr lang="en-US" b="1"/>
              <a:t>Key Non-Tax Estate &amp; Financial Planning Issues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dirty="0"/>
              <a:t>Foundation Concepts</a:t>
            </a:r>
          </a:p>
        </p:txBody>
      </p:sp>
      <p:sp>
        <p:nvSpPr>
          <p:cNvPr id="858115" name="Rectangle 3"/>
          <p:cNvSpPr>
            <a:spLocks noGrp="1" noChangeArrowheads="1"/>
          </p:cNvSpPr>
          <p:nvPr>
            <p:ph idx="1"/>
          </p:nvPr>
        </p:nvSpPr>
        <p:spPr/>
        <p:txBody>
          <a:bodyPr/>
          <a:lstStyle/>
          <a:p>
            <a:pPr eaLnBrk="1" hangingPunct="1">
              <a:lnSpc>
                <a:spcPct val="110000"/>
              </a:lnSpc>
              <a:buClr>
                <a:schemeClr val="tx1"/>
              </a:buClr>
              <a:buFont typeface="Arial" pitchFamily="34" charset="0"/>
              <a:buChar char="•"/>
              <a:defRPr/>
            </a:pPr>
            <a:r>
              <a:rPr lang="en-US" dirty="0"/>
              <a:t>Wills control probate assets</a:t>
            </a:r>
          </a:p>
          <a:p>
            <a:pPr eaLnBrk="1" hangingPunct="1">
              <a:lnSpc>
                <a:spcPct val="110000"/>
              </a:lnSpc>
              <a:buClr>
                <a:schemeClr val="tx1"/>
              </a:buClr>
              <a:buFont typeface="Arial" pitchFamily="34" charset="0"/>
              <a:buChar char="•"/>
              <a:defRPr/>
            </a:pPr>
            <a:endParaRPr lang="en-US" sz="1700" dirty="0"/>
          </a:p>
          <a:p>
            <a:pPr eaLnBrk="1" hangingPunct="1">
              <a:lnSpc>
                <a:spcPct val="110000"/>
              </a:lnSpc>
              <a:buClr>
                <a:schemeClr val="tx1"/>
              </a:buClr>
              <a:buFont typeface="Arial" pitchFamily="34" charset="0"/>
              <a:buChar char="•"/>
              <a:defRPr/>
            </a:pPr>
            <a:r>
              <a:rPr lang="en-US" dirty="0"/>
              <a:t>Trusts control trust assets</a:t>
            </a:r>
          </a:p>
          <a:p>
            <a:pPr eaLnBrk="1" hangingPunct="1">
              <a:lnSpc>
                <a:spcPct val="110000"/>
              </a:lnSpc>
              <a:buClr>
                <a:schemeClr val="tx1"/>
              </a:buClr>
              <a:buFont typeface="Arial" pitchFamily="34" charset="0"/>
              <a:buChar char="•"/>
              <a:defRPr/>
            </a:pPr>
            <a:endParaRPr lang="en-US" sz="1700" dirty="0"/>
          </a:p>
          <a:p>
            <a:pPr eaLnBrk="1" hangingPunct="1">
              <a:lnSpc>
                <a:spcPct val="110000"/>
              </a:lnSpc>
              <a:buClr>
                <a:schemeClr val="tx1"/>
              </a:buClr>
              <a:buFont typeface="Arial" pitchFamily="34" charset="0"/>
              <a:buChar char="•"/>
              <a:defRPr/>
            </a:pPr>
            <a:r>
              <a:rPr lang="en-US" dirty="0"/>
              <a:t>IRAs and qualified retirement plans are controlled by beneficiary designation form or default provisions of contract</a:t>
            </a:r>
          </a:p>
          <a:p>
            <a:pPr eaLnBrk="1" hangingPunct="1">
              <a:lnSpc>
                <a:spcPct val="110000"/>
              </a:lnSpc>
              <a:buFont typeface="Arial" pitchFamily="34" charset="0"/>
              <a:buChar char="•"/>
              <a:defRPr/>
            </a:pPr>
            <a:endParaRPr lang="en-US" dirty="0">
              <a:effectLst>
                <a:outerShdw blurRad="38100" dist="38100" dir="2700000" algn="tl">
                  <a:srgbClr val="C0C0C0"/>
                </a:outerShdw>
              </a:effectLst>
            </a:endParaRPr>
          </a:p>
          <a:p>
            <a:pPr eaLnBrk="1" hangingPunct="1">
              <a:lnSpc>
                <a:spcPct val="110000"/>
              </a:lnSpc>
              <a:buFont typeface="Arial" pitchFamily="34" charset="0"/>
              <a:buChar char="•"/>
              <a:defRPr/>
            </a:pPr>
            <a:endParaRPr lang="en-US" dirty="0">
              <a:effectLst>
                <a:outerShdw blurRad="38100" dist="38100" dir="2700000" algn="tl">
                  <a:srgbClr val="C0C0C0"/>
                </a:outerShdw>
              </a:effectLst>
            </a:endParaRPr>
          </a:p>
          <a:p>
            <a:pPr eaLnBrk="1" hangingPunct="1">
              <a:lnSpc>
                <a:spcPct val="110000"/>
              </a:lnSpc>
              <a:buFont typeface="Arial" pitchFamily="34" charset="0"/>
              <a:buChar char="•"/>
              <a:defRPr/>
            </a:pPr>
            <a:endParaRPr lang="en-US" dirty="0">
              <a:effectLst>
                <a:outerShdw blurRad="38100" dist="38100" dir="2700000" algn="tl">
                  <a:srgbClr val="C0C0C0"/>
                </a:outerShdw>
              </a:effectLst>
            </a:endParaRPr>
          </a:p>
          <a:p>
            <a:pPr eaLnBrk="1" hangingPunct="1">
              <a:lnSpc>
                <a:spcPct val="110000"/>
              </a:lnSpc>
              <a:buFont typeface="Arial" pitchFamily="34" charset="0"/>
              <a:buChar char="•"/>
              <a:defRPr/>
            </a:pPr>
            <a:endParaRPr lang="en-US" dirty="0">
              <a:effectLst>
                <a:outerShdw blurRad="38100" dist="38100" dir="2700000" algn="tl">
                  <a:srgbClr val="C0C0C0"/>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1524000" y="-381000"/>
            <a:ext cx="92202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sz="4400"/>
          </a:p>
        </p:txBody>
      </p:sp>
      <p:sp>
        <p:nvSpPr>
          <p:cNvPr id="36867" name="Title 1"/>
          <p:cNvSpPr>
            <a:spLocks noGrp="1"/>
          </p:cNvSpPr>
          <p:nvPr>
            <p:ph type="title"/>
          </p:nvPr>
        </p:nvSpPr>
        <p:spPr/>
        <p:txBody>
          <a:bodyPr>
            <a:normAutofit fontScale="90000"/>
          </a:bodyPr>
          <a:lstStyle/>
          <a:p>
            <a:pPr eaLnBrk="1" hangingPunct="1"/>
            <a:br>
              <a:rPr lang="en-US" dirty="0"/>
            </a:br>
            <a:r>
              <a:rPr lang="en-US" dirty="0"/>
              <a:t>Same-Sex Marriages</a:t>
            </a:r>
            <a:br>
              <a:rPr lang="en-US" dirty="0"/>
            </a:br>
            <a:endParaRPr lang="en-US" dirty="0"/>
          </a:p>
        </p:txBody>
      </p:sp>
      <p:sp>
        <p:nvSpPr>
          <p:cNvPr id="3" name="Content Placeholder 2"/>
          <p:cNvSpPr>
            <a:spLocks noGrp="1"/>
          </p:cNvSpPr>
          <p:nvPr>
            <p:ph idx="1"/>
          </p:nvPr>
        </p:nvSpPr>
        <p:spPr/>
        <p:txBody>
          <a:bodyPr/>
          <a:lstStyle/>
          <a:p>
            <a:pPr marL="457200" indent="-457200">
              <a:defRPr/>
            </a:pPr>
            <a:r>
              <a:rPr lang="en-US" b="1" i="1" dirty="0"/>
              <a:t>R</a:t>
            </a:r>
            <a:r>
              <a:rPr lang="en-US" dirty="0"/>
              <a:t>e</a:t>
            </a:r>
            <a:r>
              <a:rPr lang="en-US" b="1" i="1" dirty="0"/>
              <a:t>v.</a:t>
            </a:r>
            <a:r>
              <a:rPr lang="en-US" dirty="0"/>
              <a:t> </a:t>
            </a:r>
            <a:r>
              <a:rPr lang="en-US" b="1" i="1" dirty="0"/>
              <a:t>Rul. 2013-17</a:t>
            </a:r>
          </a:p>
          <a:p>
            <a:pPr eaLnBrk="1" hangingPunct="1">
              <a:buFont typeface="Calibri" panose="020F0502020204030204" pitchFamily="34" charset="0"/>
              <a:buChar char="–"/>
              <a:defRPr/>
            </a:pPr>
            <a:endParaRPr lang="en-US" sz="2400" dirty="0"/>
          </a:p>
          <a:p>
            <a:pPr marL="857250" lvl="1" indent="-457200">
              <a:buFont typeface="Calibri" panose="020F0502020204030204" pitchFamily="34" charset="0"/>
              <a:buChar char="–"/>
              <a:defRPr/>
            </a:pPr>
            <a:r>
              <a:rPr lang="en-US" sz="2000" dirty="0"/>
              <a:t>“For Federal tax purposes, the terms ‘spouse,’ ‘husband and wife,’ ‘husband,’ and ‘wife’ INCLUDE an individual married to a person of the same sex if the individuals are lawfully married under state law, and the term ‘marriage’ includes such a marriage between individuals of the same sex.”</a:t>
            </a:r>
          </a:p>
          <a:p>
            <a:pPr eaLnBrk="1" hangingPunct="1">
              <a:buFont typeface="Calibri" panose="020F0502020204030204" pitchFamily="34" charset="0"/>
              <a:buChar char="–"/>
              <a:defRPr/>
            </a:pPr>
            <a:endParaRPr lang="en-US" sz="2400" dirty="0"/>
          </a:p>
          <a:p>
            <a:pPr marL="857250" lvl="1" indent="-457200">
              <a:buFont typeface="Calibri" panose="020F0502020204030204" pitchFamily="34" charset="0"/>
              <a:buChar char="–"/>
              <a:defRPr/>
            </a:pPr>
            <a:r>
              <a:rPr lang="en-US" sz="2000" dirty="0"/>
              <a:t>This includes a qualified retirement plan; it must treat a same-sex spouse as a spouse for purposes of satisfying the federal tax laws relating to qualified retirement plans.</a:t>
            </a:r>
          </a:p>
          <a:p>
            <a:pPr marL="457200" indent="-457200">
              <a:defRPr/>
            </a:pPr>
            <a:endParaRPr lang="en-US" sz="2400" dirty="0"/>
          </a:p>
          <a:p>
            <a:pPr eaLnBrk="1" hangingPunct="1">
              <a:buFont typeface="Arial" pitchFamily="34" charset="0"/>
              <a:buChar char="•"/>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txBox="1">
            <a:spLocks/>
          </p:cNvSpPr>
          <p:nvPr/>
        </p:nvSpPr>
        <p:spPr bwMode="auto">
          <a:xfrm>
            <a:off x="1524000" y="-381000"/>
            <a:ext cx="92202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sz="4400"/>
          </a:p>
        </p:txBody>
      </p:sp>
      <p:sp>
        <p:nvSpPr>
          <p:cNvPr id="37891" name="Title 1"/>
          <p:cNvSpPr>
            <a:spLocks noGrp="1"/>
          </p:cNvSpPr>
          <p:nvPr>
            <p:ph type="title"/>
          </p:nvPr>
        </p:nvSpPr>
        <p:spPr/>
        <p:txBody>
          <a:bodyPr/>
          <a:lstStyle/>
          <a:p>
            <a:pPr eaLnBrk="1" hangingPunct="1"/>
            <a:r>
              <a:rPr lang="en-US" dirty="0"/>
              <a:t>Same-Sex Marriages</a:t>
            </a:r>
            <a:br>
              <a:rPr lang="en-US" dirty="0"/>
            </a:br>
            <a:r>
              <a:rPr lang="en-US" sz="2800" i="1" dirty="0">
                <a:solidFill>
                  <a:srgbClr val="FF0000"/>
                </a:solidFill>
              </a:rPr>
              <a:t>Rev. Rul. 2013-17, Cont.</a:t>
            </a:r>
            <a:endParaRPr lang="en-US" sz="2800" dirty="0">
              <a:solidFill>
                <a:srgbClr val="FF0000"/>
              </a:solidFill>
            </a:endParaRPr>
          </a:p>
        </p:txBody>
      </p:sp>
      <p:sp>
        <p:nvSpPr>
          <p:cNvPr id="3" name="Content Placeholder 2"/>
          <p:cNvSpPr>
            <a:spLocks noGrp="1"/>
          </p:cNvSpPr>
          <p:nvPr>
            <p:ph idx="1"/>
          </p:nvPr>
        </p:nvSpPr>
        <p:spPr/>
        <p:txBody>
          <a:bodyPr/>
          <a:lstStyle/>
          <a:p>
            <a:pPr marL="457200" indent="-457200">
              <a:defRPr/>
            </a:pPr>
            <a:endParaRPr lang="en-US" sz="1800" dirty="0"/>
          </a:p>
          <a:p>
            <a:pPr marL="457200" indent="-457200">
              <a:defRPr/>
            </a:pPr>
            <a:r>
              <a:rPr lang="en-US" sz="1800" dirty="0"/>
              <a:t>A qualified retirement plan must treat a same-sex spouse as a spouse for purposes of satisfying the federal tax laws relating to qualified retirement plans.</a:t>
            </a:r>
          </a:p>
          <a:p>
            <a:pPr marL="457200" indent="-457200">
              <a:defRPr/>
            </a:pPr>
            <a:endParaRPr lang="en-US" sz="1800" dirty="0"/>
          </a:p>
          <a:p>
            <a:pPr marL="457200" indent="-457200">
              <a:defRPr/>
            </a:pPr>
            <a:r>
              <a:rPr lang="en-US" sz="1800" dirty="0"/>
              <a:t>For purposes of satisfying the federal tax laws relating to qualified retirement plans, a qualified retirement plan must recognize a same-sex marriage, that was validly entered into in a jurisdiction whose laws authorize the marriage, even if the married couple lives in a domestic or foreign jurisdiction that does not recognize the validity of same-sex marriages.</a:t>
            </a:r>
          </a:p>
          <a:p>
            <a:pPr marL="457200" indent="-457200">
              <a:defRPr/>
            </a:pPr>
            <a:endParaRPr lang="en-US" sz="1800" dirty="0"/>
          </a:p>
          <a:p>
            <a:pPr marL="457200" indent="-457200">
              <a:defRPr/>
            </a:pPr>
            <a:r>
              <a:rPr lang="en-US" sz="1800" dirty="0"/>
              <a:t>A person who is in a registered domestic partnership or civil union is not considered to be a spouse for purposes of applying the federal tax law requirements relating to qualified retirement plans, regardless of whether that person's partner is of the opposite or same sex.</a:t>
            </a:r>
          </a:p>
          <a:p>
            <a:pPr marL="457200" indent="-457200">
              <a:defRPr/>
            </a:pPr>
            <a:endParaRPr lang="en-US" sz="1800" dirty="0"/>
          </a:p>
          <a:p>
            <a:pPr eaLnBrk="1" hangingPunct="1">
              <a:buFont typeface="Arial" pitchFamily="34" charset="0"/>
              <a:buChar char="•"/>
              <a:defRPr/>
            </a:pP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dirty="0"/>
              <a:t>Foundation Concepts</a:t>
            </a:r>
            <a:br>
              <a:rPr lang="en-US" dirty="0"/>
            </a:br>
            <a:r>
              <a:rPr lang="en-US" sz="2800" i="1" dirty="0">
                <a:solidFill>
                  <a:srgbClr val="FF0000"/>
                </a:solidFill>
              </a:rPr>
              <a:t>IRC Sec. 408(g)</a:t>
            </a:r>
          </a:p>
        </p:txBody>
      </p:sp>
      <p:sp>
        <p:nvSpPr>
          <p:cNvPr id="39939" name="Rectangle 2"/>
          <p:cNvSpPr>
            <a:spLocks noGrp="1" noChangeArrowheads="1"/>
          </p:cNvSpPr>
          <p:nvPr>
            <p:ph idx="1"/>
          </p:nvPr>
        </p:nvSpPr>
        <p:spPr>
          <a:xfrm>
            <a:off x="1828800" y="1417639"/>
            <a:ext cx="8686800" cy="4525963"/>
          </a:xfrm>
        </p:spPr>
        <p:txBody>
          <a:bodyPr>
            <a:normAutofit fontScale="92500"/>
          </a:bodyPr>
          <a:lstStyle/>
          <a:p>
            <a:pPr marL="285750" indent="-285750"/>
            <a:r>
              <a:rPr lang="en-US" sz="2300" dirty="0"/>
              <a:t>IRC Sec. 408 is applied without regard to any community property laws.</a:t>
            </a:r>
          </a:p>
          <a:p>
            <a:pPr marL="285750" indent="-285750"/>
            <a:endParaRPr lang="en-US" sz="2300" dirty="0"/>
          </a:p>
          <a:p>
            <a:pPr marL="285750" indent="-285750"/>
            <a:r>
              <a:rPr lang="en-US" sz="2300" dirty="0"/>
              <a:t>PLR 201623001 - husband named son as sole beneficiary of IRA. Wife couldn't perform spousal rollover of portion of IRA that had been assigned to her by a state court as her community property. </a:t>
            </a:r>
          </a:p>
          <a:p>
            <a:pPr marL="285750" indent="-285750"/>
            <a:endParaRPr lang="en-US" sz="2300" dirty="0"/>
          </a:p>
          <a:p>
            <a:pPr marL="285750" indent="-285750"/>
            <a:r>
              <a:rPr lang="en-US" sz="2300" dirty="0"/>
              <a:t>Distribution treated as income of IRA owner without regard to any community property interest of spouse. </a:t>
            </a:r>
          </a:p>
          <a:p>
            <a:pPr marL="285750" indent="-285750"/>
            <a:endParaRPr lang="en-US" sz="2300" dirty="0"/>
          </a:p>
          <a:p>
            <a:pPr marL="285750" indent="-285750"/>
            <a:r>
              <a:rPr lang="en-US" sz="2300" i="1" dirty="0" err="1"/>
              <a:t>Bunney</a:t>
            </a:r>
            <a:r>
              <a:rPr lang="en-US" sz="2300" i="1" dirty="0"/>
              <a:t> v. Commissioner </a:t>
            </a:r>
            <a:r>
              <a:rPr lang="en-US" sz="2300" dirty="0"/>
              <a:t>(114 TC 25) </a:t>
            </a:r>
            <a:r>
              <a:rPr lang="en-US" sz="2300" i="1" dirty="0"/>
              <a:t>- </a:t>
            </a:r>
            <a:r>
              <a:rPr lang="en-US" sz="2300" dirty="0"/>
              <a:t>community property interest ignored for purposes of determining who was taxed on IRA distribution. </a:t>
            </a:r>
          </a:p>
          <a:p>
            <a:pPr eaLnBrk="1" hangingPunct="1">
              <a:lnSpc>
                <a:spcPct val="110000"/>
              </a:lnSpc>
            </a:pPr>
            <a:endParaRPr lang="en-US"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dirty="0"/>
              <a:t>Foundation Concepts</a:t>
            </a:r>
            <a:br>
              <a:rPr lang="en-US" dirty="0"/>
            </a:br>
            <a:r>
              <a:rPr lang="en-US" sz="2800" i="1" dirty="0">
                <a:solidFill>
                  <a:srgbClr val="FF0000"/>
                </a:solidFill>
              </a:rPr>
              <a:t>ERISA</a:t>
            </a:r>
          </a:p>
        </p:txBody>
      </p:sp>
      <p:sp>
        <p:nvSpPr>
          <p:cNvPr id="39939" name="Rectangle 2"/>
          <p:cNvSpPr>
            <a:spLocks noGrp="1" noChangeArrowheads="1"/>
          </p:cNvSpPr>
          <p:nvPr>
            <p:ph idx="1"/>
          </p:nvPr>
        </p:nvSpPr>
        <p:spPr/>
        <p:txBody>
          <a:bodyPr/>
          <a:lstStyle/>
          <a:p>
            <a:pPr marL="285750" indent="-285750"/>
            <a:r>
              <a:rPr lang="en-US" sz="2400" dirty="0"/>
              <a:t>ERISA - governs control and disposition of qualified plans. </a:t>
            </a:r>
          </a:p>
          <a:p>
            <a:pPr marL="285750" indent="-285750"/>
            <a:endParaRPr lang="en-US" sz="2400" dirty="0"/>
          </a:p>
          <a:p>
            <a:pPr marL="285750" indent="-285750"/>
            <a:r>
              <a:rPr lang="en-US" sz="2400" i="1" dirty="0"/>
              <a:t>Boggs v. Boggs</a:t>
            </a:r>
            <a:r>
              <a:rPr lang="en-US" sz="2400" dirty="0"/>
              <a:t>, 117 S. Ct. 1754 (1997) - rights derived from community property law trumped by spouse's rights under ERISA. </a:t>
            </a:r>
          </a:p>
          <a:p>
            <a:pPr marL="285750" indent="-285750"/>
            <a:endParaRPr lang="en-US" sz="2400" dirty="0"/>
          </a:p>
          <a:p>
            <a:pPr marL="285750" indent="-285750"/>
            <a:r>
              <a:rPr lang="en-US" sz="2400" i="1" dirty="0" err="1"/>
              <a:t>Egelhoff</a:t>
            </a:r>
            <a:r>
              <a:rPr lang="en-US" sz="2400" i="1" dirty="0"/>
              <a:t> v. </a:t>
            </a:r>
            <a:r>
              <a:rPr lang="en-US" sz="2400" i="1" dirty="0" err="1"/>
              <a:t>Egelhoff</a:t>
            </a:r>
            <a:r>
              <a:rPr lang="en-US" sz="2400" dirty="0"/>
              <a:t>, 532 US 141 (2001) - ERISA preempted the state statute. </a:t>
            </a:r>
            <a:endParaRPr lang="en-US" sz="1800" dirty="0"/>
          </a:p>
          <a:p>
            <a:pPr eaLnBrk="1" hangingPunct="1">
              <a:lnSpc>
                <a:spcPct val="110000"/>
              </a:lnSpc>
            </a:pPr>
            <a:endParaRPr lang="en-US" sz="1800" dirty="0"/>
          </a:p>
        </p:txBody>
      </p:sp>
    </p:spTree>
    <p:extLst>
      <p:ext uri="{BB962C8B-B14F-4D97-AF65-F5344CB8AC3E}">
        <p14:creationId xmlns:p14="http://schemas.microsoft.com/office/powerpoint/2010/main" val="1547977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dirty="0"/>
              <a:t>Foundation Concepts</a:t>
            </a:r>
            <a:br>
              <a:rPr lang="en-US" dirty="0"/>
            </a:br>
            <a:r>
              <a:rPr lang="en-US" sz="2800" i="1" dirty="0">
                <a:solidFill>
                  <a:srgbClr val="FF0000"/>
                </a:solidFill>
              </a:rPr>
              <a:t>Spousal Consent</a:t>
            </a:r>
          </a:p>
        </p:txBody>
      </p:sp>
      <p:sp>
        <p:nvSpPr>
          <p:cNvPr id="39939" name="Rectangle 2"/>
          <p:cNvSpPr>
            <a:spLocks noGrp="1" noChangeArrowheads="1"/>
          </p:cNvSpPr>
          <p:nvPr>
            <p:ph idx="1"/>
          </p:nvPr>
        </p:nvSpPr>
        <p:spPr/>
        <p:txBody>
          <a:bodyPr/>
          <a:lstStyle/>
          <a:p>
            <a:pPr marL="285750" indent="-285750"/>
            <a:r>
              <a:rPr lang="en-US" sz="2400" dirty="0"/>
              <a:t>Retirement Equity Act of 1984 (REA) - amended ERISA </a:t>
            </a:r>
          </a:p>
          <a:p>
            <a:pPr marL="285750" indent="-285750"/>
            <a:endParaRPr lang="en-US" sz="2400" dirty="0"/>
          </a:p>
          <a:p>
            <a:pPr marL="285750" indent="-285750"/>
            <a:r>
              <a:rPr lang="en-US" sz="2400" dirty="0"/>
              <a:t>Intent - to safeguard rights of a participant’s spouse in a qualified plan. </a:t>
            </a:r>
          </a:p>
          <a:p>
            <a:pPr marL="285750" indent="-285750"/>
            <a:endParaRPr lang="en-US" sz="2400" dirty="0"/>
          </a:p>
          <a:p>
            <a:pPr marL="285750" indent="-285750"/>
            <a:r>
              <a:rPr lang="en-US" sz="2400" dirty="0"/>
              <a:t>Joint and survivor annuity</a:t>
            </a:r>
          </a:p>
          <a:p>
            <a:pPr marL="285750" indent="-285750"/>
            <a:endParaRPr lang="en-US" sz="2400" dirty="0"/>
          </a:p>
          <a:p>
            <a:pPr marL="285750" indent="-285750"/>
            <a:r>
              <a:rPr lang="en-US" sz="2400" dirty="0"/>
              <a:t>All pension plans, some profit-sharing plans, and some 403(b) plans</a:t>
            </a:r>
          </a:p>
          <a:p>
            <a:pPr marL="285750" indent="-285750"/>
            <a:endParaRPr lang="en-US" sz="2400" dirty="0"/>
          </a:p>
          <a:p>
            <a:pPr marL="285750" indent="-285750"/>
            <a:r>
              <a:rPr lang="en-US" sz="2400" dirty="0"/>
              <a:t>No REA spousal rights for IRAs </a:t>
            </a:r>
          </a:p>
          <a:p>
            <a:pPr eaLnBrk="1" hangingPunct="1">
              <a:lnSpc>
                <a:spcPct val="110000"/>
              </a:lnSpc>
            </a:pPr>
            <a:endParaRPr lang="en-US" sz="1800" dirty="0"/>
          </a:p>
        </p:txBody>
      </p:sp>
    </p:spTree>
    <p:extLst>
      <p:ext uri="{BB962C8B-B14F-4D97-AF65-F5344CB8AC3E}">
        <p14:creationId xmlns:p14="http://schemas.microsoft.com/office/powerpoint/2010/main" val="25037725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973179" y="76200"/>
            <a:ext cx="8229600" cy="1143000"/>
          </a:xfrm>
        </p:spPr>
        <p:txBody>
          <a:bodyPr/>
          <a:lstStyle/>
          <a:p>
            <a:pPr eaLnBrk="1" hangingPunct="1"/>
            <a:r>
              <a:rPr lang="en-US" dirty="0"/>
              <a:t>Foundation Concepts</a:t>
            </a:r>
            <a:br>
              <a:rPr lang="en-US" dirty="0"/>
            </a:br>
            <a:r>
              <a:rPr lang="en-US" sz="2800" i="1" dirty="0">
                <a:solidFill>
                  <a:srgbClr val="FF0000"/>
                </a:solidFill>
              </a:rPr>
              <a:t>Spousal Consent</a:t>
            </a:r>
          </a:p>
        </p:txBody>
      </p:sp>
      <p:sp>
        <p:nvSpPr>
          <p:cNvPr id="39939" name="Rectangle 2"/>
          <p:cNvSpPr>
            <a:spLocks noGrp="1" noChangeArrowheads="1"/>
          </p:cNvSpPr>
          <p:nvPr>
            <p:ph idx="1"/>
          </p:nvPr>
        </p:nvSpPr>
        <p:spPr>
          <a:xfrm>
            <a:off x="1828800" y="1235243"/>
            <a:ext cx="8686800" cy="4525963"/>
          </a:xfrm>
        </p:spPr>
        <p:txBody>
          <a:bodyPr>
            <a:normAutofit fontScale="92500" lnSpcReduction="10000"/>
          </a:bodyPr>
          <a:lstStyle/>
          <a:p>
            <a:pPr marL="285750" indent="-285750"/>
            <a:r>
              <a:rPr lang="en-US" sz="1800" dirty="0"/>
              <a:t>IRC §§ 401(a)(11) and 417</a:t>
            </a:r>
          </a:p>
          <a:p>
            <a:pPr marL="285750" indent="-285750"/>
            <a:endParaRPr lang="en-US" sz="1800" dirty="0"/>
          </a:p>
          <a:p>
            <a:pPr marL="285750" indent="-285750"/>
            <a:r>
              <a:rPr lang="en-US" sz="1800" dirty="0"/>
              <a:t>Affirmative election required to </a:t>
            </a:r>
            <a:r>
              <a:rPr lang="en-US" sz="1800" i="1" dirty="0"/>
              <a:t>not</a:t>
            </a:r>
            <a:r>
              <a:rPr lang="en-US" sz="1800" dirty="0"/>
              <a:t> receive joint and survivor annuity</a:t>
            </a:r>
          </a:p>
          <a:p>
            <a:pPr marL="285750" indent="-285750"/>
            <a:endParaRPr lang="en-US" sz="1800" dirty="0"/>
          </a:p>
          <a:p>
            <a:pPr marL="285750" indent="-285750"/>
            <a:r>
              <a:rPr lang="en-US" sz="1800" dirty="0"/>
              <a:t>Qualified Pre-Retirement Survivor Annuity (</a:t>
            </a:r>
            <a:r>
              <a:rPr lang="en-US" sz="1800" dirty="0" err="1"/>
              <a:t>QPSA</a:t>
            </a:r>
            <a:r>
              <a:rPr lang="en-US" sz="1800" dirty="0"/>
              <a:t>) - death benefit paid as life annuity to participant’s surviving spouse who: was vested in his/her retirement plan benefits; died before retirement; and was married to the surviving spouse.</a:t>
            </a:r>
          </a:p>
          <a:p>
            <a:pPr marL="285750" indent="-285750"/>
            <a:endParaRPr lang="en-US" sz="1800" dirty="0"/>
          </a:p>
          <a:p>
            <a:pPr marL="285750" indent="-285750"/>
            <a:r>
              <a:rPr lang="en-US" sz="1800" dirty="0"/>
              <a:t>Plan must provide </a:t>
            </a:r>
            <a:r>
              <a:rPr lang="en-US" sz="1800" dirty="0" err="1"/>
              <a:t>QPSA</a:t>
            </a:r>
            <a:r>
              <a:rPr lang="en-US" sz="1800" dirty="0"/>
              <a:t> to all married participants unless participant and spouse execute waiver</a:t>
            </a:r>
          </a:p>
          <a:p>
            <a:pPr marL="285750" indent="-285750"/>
            <a:endParaRPr lang="en-US" sz="1800" dirty="0"/>
          </a:p>
          <a:p>
            <a:pPr marL="285750" indent="-285750"/>
            <a:r>
              <a:rPr lang="en-US" sz="1800" dirty="0"/>
              <a:t>No consent required if:</a:t>
            </a:r>
          </a:p>
          <a:p>
            <a:pPr lvl="1">
              <a:buFont typeface="Arial" panose="020B0604020202020204" pitchFamily="34" charset="0"/>
              <a:buChar char="•"/>
            </a:pPr>
            <a:r>
              <a:rPr lang="en-US" sz="1800" dirty="0"/>
              <a:t>total value of benefits is less than $5,000, or </a:t>
            </a:r>
          </a:p>
          <a:p>
            <a:pPr lvl="1">
              <a:buFont typeface="Arial" panose="020B0604020202020204" pitchFamily="34" charset="0"/>
              <a:buChar char="•"/>
            </a:pPr>
            <a:r>
              <a:rPr lang="en-US" sz="1800" dirty="0"/>
              <a:t>If couple married for less than a year</a:t>
            </a:r>
          </a:p>
          <a:p>
            <a:pPr marL="1200150" lvl="2" indent="-285750"/>
            <a:r>
              <a:rPr lang="en-US" sz="1800" dirty="0"/>
              <a:t>May still be required by plan </a:t>
            </a:r>
          </a:p>
          <a:p>
            <a:pPr marL="1200150" lvl="2" indent="-285750"/>
            <a:endParaRPr lang="en-US" sz="1800" dirty="0"/>
          </a:p>
          <a:p>
            <a:pPr eaLnBrk="1" hangingPunct="1">
              <a:lnSpc>
                <a:spcPct val="110000"/>
              </a:lnSpc>
            </a:pPr>
            <a:endParaRPr lang="en-US" sz="1600" dirty="0"/>
          </a:p>
        </p:txBody>
      </p:sp>
    </p:spTree>
    <p:extLst>
      <p:ext uri="{BB962C8B-B14F-4D97-AF65-F5344CB8AC3E}">
        <p14:creationId xmlns:p14="http://schemas.microsoft.com/office/powerpoint/2010/main" val="3303382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spect="1" noChangeArrowheads="1"/>
          </p:cNvSpPr>
          <p:nvPr>
            <p:ph type="title"/>
          </p:nvPr>
        </p:nvSpPr>
        <p:spPr/>
        <p:txBody>
          <a:bodyPr/>
          <a:lstStyle/>
          <a:p>
            <a:pPr eaLnBrk="1" hangingPunct="1"/>
            <a:r>
              <a:rPr lang="en-US" dirty="0"/>
              <a:t>COURSE OBJECTIVES</a:t>
            </a:r>
          </a:p>
        </p:txBody>
      </p:sp>
      <p:sp>
        <p:nvSpPr>
          <p:cNvPr id="11267" name="Rectangle 3"/>
          <p:cNvSpPr>
            <a:spLocks noGrp="1" noChangeArrowheads="1"/>
          </p:cNvSpPr>
          <p:nvPr>
            <p:ph idx="1"/>
          </p:nvPr>
        </p:nvSpPr>
        <p:spPr>
          <a:xfrm>
            <a:off x="1981200" y="1600200"/>
            <a:ext cx="8229600" cy="5105400"/>
          </a:xfrm>
        </p:spPr>
        <p:txBody>
          <a:bodyPr/>
          <a:lstStyle/>
          <a:p>
            <a:pPr eaLnBrk="1" hangingPunct="1">
              <a:buFontTx/>
              <a:buChar char="•"/>
            </a:pPr>
            <a:r>
              <a:rPr lang="en-US" sz="2100" dirty="0"/>
              <a:t>Use a Roth IRA to build a tax-free inheritance for family</a:t>
            </a:r>
          </a:p>
          <a:p>
            <a:pPr eaLnBrk="1" hangingPunct="1">
              <a:buFontTx/>
              <a:buChar char="•"/>
            </a:pPr>
            <a:endParaRPr lang="en-US" sz="2100" dirty="0"/>
          </a:p>
          <a:p>
            <a:pPr eaLnBrk="1" hangingPunct="1">
              <a:buFontTx/>
              <a:buChar char="•"/>
            </a:pPr>
            <a:r>
              <a:rPr lang="en-US" sz="2100" dirty="0"/>
              <a:t>Evaluate whether an IRA trust is appropriate</a:t>
            </a:r>
          </a:p>
          <a:p>
            <a:pPr eaLnBrk="1" hangingPunct="1">
              <a:buFontTx/>
              <a:buChar char="•"/>
            </a:pPr>
            <a:endParaRPr lang="en-US" sz="2100" dirty="0"/>
          </a:p>
          <a:p>
            <a:pPr eaLnBrk="1" hangingPunct="1">
              <a:buFontTx/>
              <a:buChar char="•"/>
            </a:pPr>
            <a:r>
              <a:rPr lang="en-US" sz="2100" dirty="0"/>
              <a:t>Use IRA trusts to protect and grow savings for their families</a:t>
            </a:r>
          </a:p>
          <a:p>
            <a:pPr eaLnBrk="1" hangingPunct="1">
              <a:buFontTx/>
              <a:buChar char="•"/>
            </a:pPr>
            <a:endParaRPr lang="en-US" sz="2100" dirty="0"/>
          </a:p>
          <a:p>
            <a:pPr eaLnBrk="1" hangingPunct="1">
              <a:buFontTx/>
              <a:buChar char="•"/>
            </a:pPr>
            <a:r>
              <a:rPr lang="en-US" sz="2100" dirty="0"/>
              <a:t>Take advantage of the separate accounts rules governing IRAs</a:t>
            </a:r>
          </a:p>
          <a:p>
            <a:pPr eaLnBrk="1" hangingPunct="1">
              <a:buFontTx/>
              <a:buChar char="•"/>
            </a:pPr>
            <a:endParaRPr lang="en-US" sz="2100" dirty="0"/>
          </a:p>
          <a:p>
            <a:pPr eaLnBrk="1" hangingPunct="1">
              <a:buFontTx/>
              <a:buChar char="•"/>
            </a:pPr>
            <a:r>
              <a:rPr lang="en-US" sz="2100" dirty="0"/>
              <a:t>Understand the tax opportunities associated with employer qualified plans</a:t>
            </a:r>
          </a:p>
          <a:p>
            <a:pPr eaLnBrk="1" hangingPunct="1">
              <a:buFontTx/>
              <a:buChar char="•"/>
            </a:pPr>
            <a:endParaRPr lang="en-US" sz="2100" dirty="0"/>
          </a:p>
          <a:p>
            <a:pPr eaLnBrk="1" hangingPunct="1">
              <a:buFontTx/>
              <a:buChar char="•"/>
            </a:pPr>
            <a:r>
              <a:rPr lang="en-US" sz="2100" dirty="0"/>
              <a:t>Identify viable diversification strategies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973179" y="76200"/>
            <a:ext cx="8229600" cy="1143000"/>
          </a:xfrm>
        </p:spPr>
        <p:txBody>
          <a:bodyPr/>
          <a:lstStyle/>
          <a:p>
            <a:pPr eaLnBrk="1" hangingPunct="1"/>
            <a:r>
              <a:rPr lang="en-US" dirty="0"/>
              <a:t>Foundation Concepts</a:t>
            </a:r>
            <a:br>
              <a:rPr lang="en-US" dirty="0"/>
            </a:br>
            <a:r>
              <a:rPr lang="en-US" sz="2800" i="1" dirty="0">
                <a:solidFill>
                  <a:srgbClr val="FF0000"/>
                </a:solidFill>
              </a:rPr>
              <a:t>Spousal Consent</a:t>
            </a:r>
          </a:p>
        </p:txBody>
      </p:sp>
      <p:sp>
        <p:nvSpPr>
          <p:cNvPr id="39939" name="Rectangle 2"/>
          <p:cNvSpPr>
            <a:spLocks noGrp="1" noChangeArrowheads="1"/>
          </p:cNvSpPr>
          <p:nvPr>
            <p:ph idx="1"/>
          </p:nvPr>
        </p:nvSpPr>
        <p:spPr>
          <a:xfrm>
            <a:off x="1828800" y="1235243"/>
            <a:ext cx="8686800" cy="4525963"/>
          </a:xfrm>
        </p:spPr>
        <p:txBody>
          <a:bodyPr>
            <a:normAutofit fontScale="55000" lnSpcReduction="20000"/>
          </a:bodyPr>
          <a:lstStyle/>
          <a:p>
            <a:pPr marL="285750" indent="-285750"/>
            <a:r>
              <a:rPr lang="en-US" sz="3600" dirty="0"/>
              <a:t>Period in which spousal consent is required:</a:t>
            </a:r>
          </a:p>
          <a:p>
            <a:pPr lvl="1">
              <a:buFont typeface="Arial" panose="020B0604020202020204" pitchFamily="34" charset="0"/>
              <a:buChar char="•"/>
            </a:pPr>
            <a:r>
              <a:rPr lang="en-US" sz="2900" dirty="0"/>
              <a:t>Begins on first day of plan year in which participant reaches age 35</a:t>
            </a:r>
          </a:p>
          <a:p>
            <a:pPr lvl="1">
              <a:buFont typeface="Arial" panose="020B0604020202020204" pitchFamily="34" charset="0"/>
              <a:buChar char="•"/>
            </a:pPr>
            <a:r>
              <a:rPr lang="en-US" sz="2900" dirty="0"/>
              <a:t>Ends at participant's death. </a:t>
            </a:r>
          </a:p>
          <a:p>
            <a:pPr lvl="1">
              <a:buFont typeface="Arial" panose="020B0604020202020204" pitchFamily="34" charset="0"/>
              <a:buChar char="•"/>
            </a:pPr>
            <a:r>
              <a:rPr lang="en-US" sz="2900" dirty="0"/>
              <a:t>Plan may permit earlier waiver with spousal consent if notice is given to participant. This waiver becomes invalid on first day of plan year in which participant reaches age 35. </a:t>
            </a:r>
          </a:p>
          <a:p>
            <a:pPr lvl="1">
              <a:buFont typeface="Arial" panose="020B0604020202020204" pitchFamily="34" charset="0"/>
              <a:buChar char="•"/>
            </a:pPr>
            <a:endParaRPr lang="en-US" sz="2900" dirty="0"/>
          </a:p>
          <a:p>
            <a:pPr marL="285750" indent="-285750"/>
            <a:r>
              <a:rPr lang="en-US" sz="3600" dirty="0"/>
              <a:t>Spouse's consent to a </a:t>
            </a:r>
            <a:r>
              <a:rPr lang="en-US" sz="3600" dirty="0" err="1"/>
              <a:t>QPSA</a:t>
            </a:r>
            <a:r>
              <a:rPr lang="en-US" sz="3600" dirty="0"/>
              <a:t> waiver is effective only if it:</a:t>
            </a:r>
          </a:p>
          <a:p>
            <a:pPr lvl="1">
              <a:buFont typeface="Arial" panose="020B0604020202020204" pitchFamily="34" charset="0"/>
              <a:buChar char="•"/>
            </a:pPr>
            <a:r>
              <a:rPr lang="en-US" sz="2900" dirty="0"/>
              <a:t>Is in writing;</a:t>
            </a:r>
          </a:p>
          <a:p>
            <a:pPr lvl="1">
              <a:buFont typeface="Arial" panose="020B0604020202020204" pitchFamily="34" charset="0"/>
              <a:buChar char="•"/>
            </a:pPr>
            <a:r>
              <a:rPr lang="en-US" sz="2900" dirty="0"/>
              <a:t>Acknowledges effect of waiver;</a:t>
            </a:r>
          </a:p>
          <a:p>
            <a:pPr lvl="1">
              <a:buFont typeface="Arial" panose="020B0604020202020204" pitchFamily="34" charset="0"/>
              <a:buChar char="•"/>
            </a:pPr>
            <a:r>
              <a:rPr lang="en-US" sz="2900" dirty="0"/>
              <a:t>Consents to a designated beneficiary; and</a:t>
            </a:r>
          </a:p>
          <a:p>
            <a:pPr lvl="1">
              <a:buFont typeface="Arial" panose="020B0604020202020204" pitchFamily="34" charset="0"/>
              <a:buChar char="•"/>
            </a:pPr>
            <a:r>
              <a:rPr lang="en-US" sz="2900" dirty="0"/>
              <a:t>Is witnessed by a plan representative or notary public.</a:t>
            </a:r>
          </a:p>
          <a:p>
            <a:pPr marL="285750" indent="-285750"/>
            <a:endParaRPr lang="en-US" sz="3600" dirty="0"/>
          </a:p>
          <a:p>
            <a:pPr marL="285750" indent="-285750"/>
            <a:endParaRPr lang="en-US" sz="3600" dirty="0"/>
          </a:p>
          <a:p>
            <a:pPr marL="285750" indent="-285750"/>
            <a:r>
              <a:rPr lang="en-US" sz="3600" dirty="0"/>
              <a:t>IRS Notice 97-10 - sample language</a:t>
            </a:r>
          </a:p>
          <a:p>
            <a:pPr marL="285750" indent="-285750"/>
            <a:endParaRPr lang="en-US" sz="3600" dirty="0"/>
          </a:p>
          <a:p>
            <a:pPr marL="285750" indent="-285750"/>
            <a:r>
              <a:rPr lang="en-US" sz="3600" dirty="0"/>
              <a:t>General or specific consent to a designated beneficiary allowed. </a:t>
            </a:r>
          </a:p>
          <a:p>
            <a:pPr marL="1200150" lvl="2" indent="-285750"/>
            <a:endParaRPr lang="en-US" sz="1800" dirty="0"/>
          </a:p>
          <a:p>
            <a:pPr eaLnBrk="1" hangingPunct="1">
              <a:lnSpc>
                <a:spcPct val="110000"/>
              </a:lnSpc>
            </a:pPr>
            <a:endParaRPr lang="en-US" sz="1600" dirty="0"/>
          </a:p>
        </p:txBody>
      </p:sp>
    </p:spTree>
    <p:extLst>
      <p:ext uri="{BB962C8B-B14F-4D97-AF65-F5344CB8AC3E}">
        <p14:creationId xmlns:p14="http://schemas.microsoft.com/office/powerpoint/2010/main" val="517028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973179" y="76200"/>
            <a:ext cx="8229600" cy="1143000"/>
          </a:xfrm>
        </p:spPr>
        <p:txBody>
          <a:bodyPr/>
          <a:lstStyle/>
          <a:p>
            <a:pPr eaLnBrk="1" hangingPunct="1"/>
            <a:r>
              <a:rPr lang="en-US" dirty="0"/>
              <a:t>Foundation Concepts</a:t>
            </a:r>
            <a:br>
              <a:rPr lang="en-US" dirty="0"/>
            </a:br>
            <a:r>
              <a:rPr lang="en-US" sz="2800" i="1" dirty="0">
                <a:solidFill>
                  <a:srgbClr val="FF0000"/>
                </a:solidFill>
              </a:rPr>
              <a:t>Spousal Consent</a:t>
            </a:r>
          </a:p>
        </p:txBody>
      </p:sp>
      <p:sp>
        <p:nvSpPr>
          <p:cNvPr id="39939" name="Rectangle 2"/>
          <p:cNvSpPr>
            <a:spLocks noGrp="1" noChangeArrowheads="1"/>
          </p:cNvSpPr>
          <p:nvPr>
            <p:ph idx="1"/>
          </p:nvPr>
        </p:nvSpPr>
        <p:spPr>
          <a:xfrm>
            <a:off x="1828800" y="1235243"/>
            <a:ext cx="8686800" cy="4525963"/>
          </a:xfrm>
        </p:spPr>
        <p:txBody>
          <a:bodyPr>
            <a:normAutofit/>
          </a:bodyPr>
          <a:lstStyle/>
          <a:p>
            <a:pPr marL="285750" indent="-285750"/>
            <a:r>
              <a:rPr lang="en-US" sz="2000" dirty="0"/>
              <a:t>Spousal consent not required if:</a:t>
            </a:r>
          </a:p>
          <a:p>
            <a:pPr lvl="1">
              <a:buFont typeface="Arial" panose="020B0604020202020204" pitchFamily="34" charset="0"/>
              <a:buChar char="•"/>
            </a:pPr>
            <a:r>
              <a:rPr lang="en-US" sz="2000" dirty="0"/>
              <a:t>Participant is unmarried;</a:t>
            </a:r>
          </a:p>
          <a:p>
            <a:pPr lvl="1">
              <a:buFont typeface="Arial" panose="020B0604020202020204" pitchFamily="34" charset="0"/>
              <a:buChar char="•"/>
            </a:pPr>
            <a:r>
              <a:rPr lang="en-US" sz="2000" dirty="0"/>
              <a:t>Spouse cannot be located; or</a:t>
            </a:r>
          </a:p>
          <a:p>
            <a:pPr lvl="1">
              <a:buFont typeface="Arial" panose="020B0604020202020204" pitchFamily="34" charset="0"/>
              <a:buChar char="•"/>
            </a:pPr>
            <a:r>
              <a:rPr lang="en-US" sz="2000" dirty="0"/>
              <a:t>There is a court order stating that the participant is legally separated or has been abandoned by the spouse.  </a:t>
            </a:r>
          </a:p>
          <a:p>
            <a:pPr lvl="1">
              <a:buFont typeface="Arial" panose="020B0604020202020204" pitchFamily="34" charset="0"/>
              <a:buChar char="•"/>
            </a:pPr>
            <a:endParaRPr lang="en-US" sz="2000" dirty="0"/>
          </a:p>
          <a:p>
            <a:pPr marL="285750" indent="-285750"/>
            <a:r>
              <a:rPr lang="en-US" sz="2000" dirty="0"/>
              <a:t>REA survivorship rules cannot be waived in a prenuptial agreement.</a:t>
            </a:r>
          </a:p>
          <a:p>
            <a:pPr marL="285750" indent="-285750"/>
            <a:endParaRPr lang="en-US" sz="2000" dirty="0"/>
          </a:p>
          <a:p>
            <a:pPr marL="285750" indent="-285750"/>
            <a:r>
              <a:rPr lang="en-US" sz="2000" dirty="0"/>
              <a:t>State “killer laws” override requirements for spousal death benefits. </a:t>
            </a:r>
          </a:p>
          <a:p>
            <a:pPr marL="285750" indent="-285750"/>
            <a:endParaRPr lang="en-US" sz="2000" dirty="0"/>
          </a:p>
          <a:p>
            <a:pPr marL="285750" indent="-285750"/>
            <a:r>
              <a:rPr lang="en-US" sz="2000" dirty="0"/>
              <a:t>IRAs – State law may require consent</a:t>
            </a:r>
          </a:p>
          <a:p>
            <a:pPr marL="1200150" lvl="2" indent="-285750"/>
            <a:endParaRPr lang="en-US" sz="1800" dirty="0"/>
          </a:p>
          <a:p>
            <a:pPr eaLnBrk="1" hangingPunct="1">
              <a:lnSpc>
                <a:spcPct val="110000"/>
              </a:lnSpc>
            </a:pPr>
            <a:endParaRPr lang="en-US" sz="1600" dirty="0"/>
          </a:p>
        </p:txBody>
      </p:sp>
    </p:spTree>
    <p:extLst>
      <p:ext uri="{BB962C8B-B14F-4D97-AF65-F5344CB8AC3E}">
        <p14:creationId xmlns:p14="http://schemas.microsoft.com/office/powerpoint/2010/main" val="1201700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2"/>
          <p:cNvSpPr>
            <a:spLocks noGrp="1"/>
          </p:cNvSpPr>
          <p:nvPr>
            <p:ph type="title"/>
          </p:nvPr>
        </p:nvSpPr>
        <p:spPr/>
        <p:txBody>
          <a:bodyPr/>
          <a:lstStyle/>
          <a:p>
            <a:pPr lvl="0" eaLnBrk="1" hangingPunct="1"/>
            <a:r>
              <a:rPr lang="en-US" sz="3600" dirty="0"/>
              <a:t>Longevity Annuities in Retirement Plans</a:t>
            </a:r>
            <a:br>
              <a:rPr lang="en-US" sz="3600" dirty="0"/>
            </a:br>
            <a:r>
              <a:rPr lang="en-US" sz="2800" i="1" dirty="0">
                <a:solidFill>
                  <a:srgbClr val="FF0000"/>
                </a:solidFill>
                <a:cs typeface="+mn-cs"/>
              </a:rPr>
              <a:t> Treas. Reg. § 1.409(a)(9)-5, -6</a:t>
            </a:r>
            <a:endParaRPr lang="en-US" sz="2800" i="1" dirty="0">
              <a:solidFill>
                <a:srgbClr val="FF0000"/>
              </a:solidFill>
            </a:endParaRPr>
          </a:p>
        </p:txBody>
      </p:sp>
      <p:sp>
        <p:nvSpPr>
          <p:cNvPr id="4" name="Content Placeholder 3"/>
          <p:cNvSpPr>
            <a:spLocks noGrp="1"/>
          </p:cNvSpPr>
          <p:nvPr>
            <p:ph idx="1"/>
          </p:nvPr>
        </p:nvSpPr>
        <p:spPr/>
        <p:txBody>
          <a:bodyPr>
            <a:normAutofit/>
          </a:bodyPr>
          <a:lstStyle/>
          <a:p>
            <a:pPr eaLnBrk="1" hangingPunct="1">
              <a:buFont typeface="Arial" pitchFamily="34" charset="0"/>
              <a:buChar char="•"/>
              <a:defRPr/>
            </a:pPr>
            <a:r>
              <a:rPr lang="en-US" sz="2000" dirty="0"/>
              <a:t>Modify the RMD rules to facilitate the purchase of deferred annuities that begin at an advanced age.</a:t>
            </a:r>
          </a:p>
          <a:p>
            <a:pPr eaLnBrk="1" hangingPunct="1">
              <a:buFont typeface="Arial" pitchFamily="34" charset="0"/>
              <a:buChar char="•"/>
              <a:defRPr/>
            </a:pPr>
            <a:endParaRPr lang="en-US" sz="2000" dirty="0"/>
          </a:p>
          <a:p>
            <a:pPr eaLnBrk="1" hangingPunct="1">
              <a:buFont typeface="Arial" pitchFamily="34" charset="0"/>
              <a:buChar char="•"/>
              <a:defRPr/>
            </a:pPr>
            <a:r>
              <a:rPr lang="en-US" sz="2000" dirty="0"/>
              <a:t>Qualifying longevity annuity contracts excluded from the account balance used to determined RMDs prior to annuitization.</a:t>
            </a:r>
          </a:p>
          <a:p>
            <a:pPr eaLnBrk="1" hangingPunct="1">
              <a:buFont typeface="Arial" pitchFamily="34" charset="0"/>
              <a:buChar char="•"/>
              <a:defRPr/>
            </a:pPr>
            <a:endParaRPr lang="en-US" sz="2000" dirty="0"/>
          </a:p>
          <a:p>
            <a:pPr eaLnBrk="1" hangingPunct="1">
              <a:buFont typeface="Arial" pitchFamily="34" charset="0"/>
              <a:buChar char="•"/>
              <a:defRPr/>
            </a:pPr>
            <a:r>
              <a:rPr lang="en-US" sz="2000" dirty="0"/>
              <a:t>The longevity annuity contract value is limited to the lessor of 25% of the account balance or $125,000.</a:t>
            </a:r>
          </a:p>
          <a:p>
            <a:pPr lvl="1" eaLnBrk="1" hangingPunct="1">
              <a:buFont typeface="Calibri" panose="020F0502020204030204" pitchFamily="34" charset="0"/>
              <a:buChar char="–"/>
              <a:defRPr/>
            </a:pPr>
            <a:r>
              <a:rPr lang="en-US" sz="1600" dirty="0"/>
              <a:t>$125,000 is the original limit set in 2014</a:t>
            </a:r>
          </a:p>
          <a:p>
            <a:pPr lvl="1" eaLnBrk="1" hangingPunct="1">
              <a:buFont typeface="Calibri" panose="020F0502020204030204" pitchFamily="34" charset="0"/>
              <a:buChar char="–"/>
              <a:defRPr/>
            </a:pPr>
            <a:r>
              <a:rPr lang="en-US" sz="1600" dirty="0"/>
              <a:t>$130,000 was the inflation adjusted figure beginning in 2018</a:t>
            </a:r>
          </a:p>
          <a:p>
            <a:pPr lvl="1" eaLnBrk="1" hangingPunct="1">
              <a:buFont typeface="Calibri" panose="020F0502020204030204" pitchFamily="34" charset="0"/>
              <a:buChar char="–"/>
              <a:defRPr/>
            </a:pPr>
            <a:r>
              <a:rPr lang="en-US" sz="1600" dirty="0"/>
              <a:t>$135,000 is the current limit for 2022; it was last adjusted in 2020</a:t>
            </a:r>
          </a:p>
          <a:p>
            <a:pPr lvl="1" eaLnBrk="1" hangingPunct="1">
              <a:buFont typeface="Calibri" panose="020F0502020204030204" pitchFamily="34" charset="0"/>
              <a:buChar char="–"/>
              <a:defRPr/>
            </a:pPr>
            <a:endParaRPr lang="en-US" sz="2000" dirty="0"/>
          </a:p>
          <a:p>
            <a:pPr eaLnBrk="1" hangingPunct="1">
              <a:buFont typeface="Arial" pitchFamily="34" charset="0"/>
              <a:buChar char="•"/>
              <a:defRPr/>
            </a:pPr>
            <a:r>
              <a:rPr lang="en-US" sz="2000" dirty="0"/>
              <a:t>Annuity starting date can be as late as age 85.</a:t>
            </a:r>
          </a:p>
          <a:p>
            <a:pPr eaLnBrk="1" hangingPunct="1">
              <a:buFont typeface="Arial" pitchFamily="34" charset="0"/>
              <a:buChar char="•"/>
              <a:defRPr/>
            </a:pPr>
            <a:endParaRPr lang="en-US" sz="2000" dirty="0"/>
          </a:p>
          <a:p>
            <a:pPr eaLnBrk="1" hangingPunct="1">
              <a:defRPr/>
            </a:pPr>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981200" y="2514600"/>
            <a:ext cx="8229600" cy="1143000"/>
          </a:xfrm>
        </p:spPr>
        <p:txBody>
          <a:bodyPr/>
          <a:lstStyle/>
          <a:p>
            <a:pPr eaLnBrk="1" hangingPunct="1"/>
            <a:r>
              <a:rPr lang="en-US" b="1"/>
              <a:t>IRA &amp; 401(k) Contributions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a:xfrm>
            <a:off x="1752600" y="274638"/>
            <a:ext cx="8686800" cy="1143000"/>
          </a:xfrm>
        </p:spPr>
        <p:txBody>
          <a:bodyPr/>
          <a:lstStyle/>
          <a:p>
            <a:pPr eaLnBrk="1" hangingPunct="1"/>
            <a:r>
              <a:rPr lang="en-US" sz="3200" dirty="0"/>
              <a:t>IRA Contributions</a:t>
            </a:r>
            <a:endParaRPr lang="en-US" i="1" dirty="0">
              <a:solidFill>
                <a:srgbClr val="FF0000"/>
              </a:solidFill>
            </a:endParaRPr>
          </a:p>
        </p:txBody>
      </p:sp>
      <p:sp>
        <p:nvSpPr>
          <p:cNvPr id="8" name="Rectangle 3"/>
          <p:cNvSpPr>
            <a:spLocks noGrp="1" noChangeArrowheads="1"/>
          </p:cNvSpPr>
          <p:nvPr>
            <p:ph idx="1"/>
          </p:nvPr>
        </p:nvSpPr>
        <p:spPr/>
        <p:txBody>
          <a:bodyPr/>
          <a:lstStyle/>
          <a:p>
            <a:pPr marL="0" indent="0">
              <a:buNone/>
            </a:pPr>
            <a:r>
              <a:rPr lang="en-US" dirty="0"/>
              <a:t>Whether a taxpayer can deduct IRA contributions depends on </a:t>
            </a:r>
          </a:p>
          <a:p>
            <a:pPr lvl="1"/>
            <a:r>
              <a:rPr lang="en-US" dirty="0"/>
              <a:t>type of IRA,</a:t>
            </a:r>
          </a:p>
          <a:p>
            <a:pPr lvl="1"/>
            <a:r>
              <a:rPr lang="en-US" dirty="0"/>
              <a:t>age of the taxpayer, </a:t>
            </a:r>
          </a:p>
          <a:p>
            <a:pPr lvl="1"/>
            <a:r>
              <a:rPr lang="en-US" dirty="0"/>
              <a:t>whether the taxpayer or the taxpayer’s spouse participates in an employer-sponsored retirement plan, and </a:t>
            </a:r>
          </a:p>
          <a:p>
            <a:pPr lvl="1"/>
            <a:r>
              <a:rPr lang="en-US" dirty="0"/>
              <a:t>taxpayer’s income. </a:t>
            </a:r>
          </a:p>
          <a:p>
            <a:pPr eaLnBrk="1" hangingPunct="1">
              <a:buFont typeface="Arial" charset="0"/>
              <a:buChar char="›"/>
              <a:defRPr/>
            </a:pPr>
            <a:endParaRPr lang="en-US" dirty="0"/>
          </a:p>
        </p:txBody>
      </p:sp>
      <p:sp>
        <p:nvSpPr>
          <p:cNvPr id="21507" name="Rectangle 8"/>
          <p:cNvSpPr>
            <a:spLocks noChangeArrowheads="1"/>
          </p:cNvSpPr>
          <p:nvPr/>
        </p:nvSpPr>
        <p:spPr bwMode="auto">
          <a:xfrm>
            <a:off x="2895600" y="1524000"/>
            <a:ext cx="6400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FontTx/>
              <a:buChar char="•"/>
            </a:pPr>
            <a:endParaRPr lang="en-US" sz="2800" b="1"/>
          </a:p>
        </p:txBody>
      </p:sp>
    </p:spTree>
    <p:extLst>
      <p:ext uri="{BB962C8B-B14F-4D97-AF65-F5344CB8AC3E}">
        <p14:creationId xmlns:p14="http://schemas.microsoft.com/office/powerpoint/2010/main" val="975599138"/>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dirty="0"/>
              <a:t>IRA &amp; 401(k) Contributions</a:t>
            </a:r>
          </a:p>
        </p:txBody>
      </p:sp>
      <p:sp>
        <p:nvSpPr>
          <p:cNvPr id="54275" name="Rectangle 3"/>
          <p:cNvSpPr>
            <a:spLocks noGrp="1" noChangeArrowheads="1"/>
          </p:cNvSpPr>
          <p:nvPr>
            <p:ph idx="1"/>
          </p:nvPr>
        </p:nvSpPr>
        <p:spPr/>
        <p:txBody>
          <a:bodyPr/>
          <a:lstStyle/>
          <a:p>
            <a:pPr eaLnBrk="1" hangingPunct="1">
              <a:buClr>
                <a:schemeClr val="tx1"/>
              </a:buClr>
              <a:buFont typeface="Arial" pitchFamily="34" charset="0"/>
              <a:buChar char="•"/>
              <a:defRPr/>
            </a:pPr>
            <a:r>
              <a:rPr lang="en-US" dirty="0"/>
              <a:t>IRA contributions cannot exceed lesser of:</a:t>
            </a:r>
          </a:p>
          <a:p>
            <a:pPr lvl="1" eaLnBrk="1" hangingPunct="1">
              <a:defRPr/>
            </a:pPr>
            <a:r>
              <a:rPr lang="en-US" dirty="0"/>
              <a:t>The “deductible amount” OR </a:t>
            </a:r>
          </a:p>
          <a:p>
            <a:pPr lvl="1" eaLnBrk="1" hangingPunct="1">
              <a:defRPr/>
            </a:pPr>
            <a:r>
              <a:rPr lang="en-US" dirty="0"/>
              <a:t>The taxpayer’s “compensation” included in gross income </a:t>
            </a:r>
          </a:p>
          <a:p>
            <a:pPr lvl="1" eaLnBrk="1" hangingPunct="1">
              <a:defRPr/>
            </a:pPr>
            <a:endParaRPr lang="en-US" dirty="0"/>
          </a:p>
          <a:p>
            <a:pPr eaLnBrk="1" hangingPunct="1">
              <a:buClr>
                <a:schemeClr val="tx1"/>
              </a:buClr>
              <a:buFont typeface="Arial" pitchFamily="34" charset="0"/>
              <a:buChar char="•"/>
              <a:defRPr/>
            </a:pPr>
            <a:r>
              <a:rPr lang="en-US" dirty="0"/>
              <a:t>“Deductible amount” is $6,000 in 2022</a:t>
            </a:r>
          </a:p>
          <a:p>
            <a:pPr eaLnBrk="1" hangingPunct="1">
              <a:buClr>
                <a:schemeClr val="tx1"/>
              </a:buClr>
              <a:buFont typeface="Arial" pitchFamily="34" charset="0"/>
              <a:buChar char="•"/>
              <a:defRPr/>
            </a:pPr>
            <a:endParaRPr lang="en-US" sz="2400" dirty="0"/>
          </a:p>
          <a:p>
            <a:pPr eaLnBrk="1" hangingPunct="1">
              <a:buClr>
                <a:schemeClr val="tx1"/>
              </a:buClr>
              <a:buFont typeface="Arial" pitchFamily="34" charset="0"/>
              <a:buChar char="•"/>
              <a:defRPr/>
            </a:pPr>
            <a:r>
              <a:rPr lang="en-US" dirty="0"/>
              <a:t>$1,000 catch up contribution available for those age 50 or over</a:t>
            </a:r>
          </a:p>
          <a:p>
            <a:pPr eaLnBrk="1" hangingPunct="1">
              <a:buFont typeface="Arial" pitchFamily="34" charset="0"/>
              <a:buChar char="•"/>
              <a:defRPr/>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defTabSz="820738"/>
            <a:r>
              <a:rPr lang="en-US" dirty="0"/>
              <a:t>IRA &amp; 401(k) Contributions</a:t>
            </a:r>
          </a:p>
        </p:txBody>
      </p:sp>
      <p:sp>
        <p:nvSpPr>
          <p:cNvPr id="46083" name="Rectangle 3"/>
          <p:cNvSpPr>
            <a:spLocks noGrp="1" noChangeArrowheads="1"/>
          </p:cNvSpPr>
          <p:nvPr>
            <p:ph idx="1"/>
          </p:nvPr>
        </p:nvSpPr>
        <p:spPr/>
        <p:txBody>
          <a:bodyPr/>
          <a:lstStyle/>
          <a:p>
            <a:pPr eaLnBrk="1" hangingPunct="1"/>
            <a:r>
              <a:rPr lang="en-US" sz="2400"/>
              <a:t>“Compensation” includes:</a:t>
            </a:r>
          </a:p>
          <a:p>
            <a:pPr lvl="1" eaLnBrk="1" hangingPunct="1"/>
            <a:r>
              <a:rPr lang="en-US" sz="1800"/>
              <a:t> W-2 (Box 1) income</a:t>
            </a:r>
          </a:p>
          <a:p>
            <a:pPr lvl="1" eaLnBrk="1" hangingPunct="1"/>
            <a:r>
              <a:rPr lang="en-US" sz="1800"/>
              <a:t> Self-employed income</a:t>
            </a:r>
          </a:p>
          <a:p>
            <a:pPr lvl="1" eaLnBrk="1" hangingPunct="1"/>
            <a:r>
              <a:rPr lang="en-US" sz="1800"/>
              <a:t>Alimony</a:t>
            </a:r>
          </a:p>
          <a:p>
            <a:pPr lvl="1" eaLnBrk="1" hangingPunct="1"/>
            <a:r>
              <a:rPr lang="en-US" sz="1800"/>
              <a:t>Other earned income</a:t>
            </a:r>
          </a:p>
          <a:p>
            <a:pPr lvl="1" eaLnBrk="1" hangingPunct="1"/>
            <a:endParaRPr lang="en-US" sz="1800"/>
          </a:p>
          <a:p>
            <a:pPr eaLnBrk="1" hangingPunct="1"/>
            <a:r>
              <a:rPr lang="en-US" sz="2400"/>
              <a:t>“Compensation” does </a:t>
            </a:r>
            <a:r>
              <a:rPr lang="en-US" sz="2400" b="1" u="sng"/>
              <a:t>not</a:t>
            </a:r>
            <a:r>
              <a:rPr lang="en-US" sz="2400" b="1"/>
              <a:t> </a:t>
            </a:r>
            <a:r>
              <a:rPr lang="en-US" sz="2400"/>
              <a:t>include:</a:t>
            </a:r>
          </a:p>
          <a:p>
            <a:pPr lvl="1" eaLnBrk="1" hangingPunct="1"/>
            <a:r>
              <a:rPr lang="en-US" sz="1800"/>
              <a:t>Interest, dividends and/or royalties</a:t>
            </a:r>
          </a:p>
          <a:p>
            <a:pPr lvl="1" eaLnBrk="1" hangingPunct="1"/>
            <a:r>
              <a:rPr lang="en-US" sz="1800"/>
              <a:t>Pensions and annuities</a:t>
            </a:r>
          </a:p>
          <a:p>
            <a:pPr lvl="1" eaLnBrk="1" hangingPunct="1"/>
            <a:r>
              <a:rPr lang="en-US" sz="1800"/>
              <a:t>Deferred compensation</a:t>
            </a:r>
          </a:p>
          <a:p>
            <a:pPr lvl="1" eaLnBrk="1" hangingPunct="1"/>
            <a:r>
              <a:rPr lang="en-US" sz="1800"/>
              <a:t>Other unearned income</a:t>
            </a:r>
          </a:p>
        </p:txBody>
      </p:sp>
    </p:spTree>
    <p:extLst>
      <p:ext uri="{BB962C8B-B14F-4D97-AF65-F5344CB8AC3E}">
        <p14:creationId xmlns:p14="http://schemas.microsoft.com/office/powerpoint/2010/main" val="1140466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dirty="0"/>
              <a:t>IRA &amp; 401(k) Contributions</a:t>
            </a:r>
          </a:p>
        </p:txBody>
      </p:sp>
      <p:sp>
        <p:nvSpPr>
          <p:cNvPr id="47107" name="Rectangle 3"/>
          <p:cNvSpPr>
            <a:spLocks noGrp="1" noChangeArrowheads="1"/>
          </p:cNvSpPr>
          <p:nvPr>
            <p:ph idx="1"/>
          </p:nvPr>
        </p:nvSpPr>
        <p:spPr/>
        <p:txBody>
          <a:bodyPr/>
          <a:lstStyle/>
          <a:p>
            <a:pPr marL="0" indent="0">
              <a:buClr>
                <a:schemeClr val="tx1"/>
              </a:buClr>
              <a:buNone/>
            </a:pPr>
            <a:r>
              <a:rPr lang="en-US" i="1"/>
              <a:t>Bell v. Commissioner </a:t>
            </a:r>
            <a:r>
              <a:rPr lang="en-US"/>
              <a:t>(TC Summary Opinion 2006-146)</a:t>
            </a:r>
          </a:p>
          <a:p>
            <a:pPr lvl="1" eaLnBrk="1" hangingPunct="1"/>
            <a:r>
              <a:rPr lang="en-US"/>
              <a:t>Distribution from Thrift Savings Plan not counted as compensation for IRA contribution purposes.</a:t>
            </a:r>
          </a:p>
        </p:txBody>
      </p:sp>
    </p:spTree>
    <p:extLst>
      <p:ext uri="{BB962C8B-B14F-4D97-AF65-F5344CB8AC3E}">
        <p14:creationId xmlns:p14="http://schemas.microsoft.com/office/powerpoint/2010/main" val="31497113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a:xfrm>
            <a:off x="1752600" y="274638"/>
            <a:ext cx="8686800" cy="1143000"/>
          </a:xfrm>
        </p:spPr>
        <p:txBody>
          <a:bodyPr/>
          <a:lstStyle/>
          <a:p>
            <a:pPr eaLnBrk="1" hangingPunct="1"/>
            <a:r>
              <a:rPr lang="en-US" sz="3200" dirty="0"/>
              <a:t>IRA Contributions</a:t>
            </a:r>
            <a:endParaRPr lang="en-US" i="1" dirty="0">
              <a:solidFill>
                <a:srgbClr val="FF0000"/>
              </a:solidFill>
            </a:endParaRPr>
          </a:p>
        </p:txBody>
      </p:sp>
      <p:sp>
        <p:nvSpPr>
          <p:cNvPr id="8" name="Rectangle 3"/>
          <p:cNvSpPr>
            <a:spLocks noGrp="1" noChangeArrowheads="1"/>
          </p:cNvSpPr>
          <p:nvPr>
            <p:ph idx="1"/>
          </p:nvPr>
        </p:nvSpPr>
        <p:spPr/>
        <p:txBody>
          <a:bodyPr>
            <a:normAutofit fontScale="77500" lnSpcReduction="20000"/>
          </a:bodyPr>
          <a:lstStyle/>
          <a:p>
            <a:pPr marL="0" indent="0">
              <a:buNone/>
            </a:pPr>
            <a:r>
              <a:rPr lang="en-US" u="sng" dirty="0"/>
              <a:t>Example</a:t>
            </a:r>
            <a:r>
              <a:rPr lang="en-US" dirty="0"/>
              <a:t>:</a:t>
            </a:r>
          </a:p>
          <a:p>
            <a:pPr marL="0" indent="0">
              <a:buNone/>
            </a:pPr>
            <a:r>
              <a:rPr lang="en-US" dirty="0"/>
              <a:t>Taxpayer has income of $50,000. Because his income is more than $6,000, he can contribute $6,000 to his IRA.</a:t>
            </a:r>
          </a:p>
          <a:p>
            <a:endParaRPr lang="en-US" dirty="0"/>
          </a:p>
          <a:p>
            <a:pPr marL="0" indent="0">
              <a:buNone/>
            </a:pPr>
            <a:r>
              <a:rPr lang="en-US" u="sng" dirty="0"/>
              <a:t>Example</a:t>
            </a:r>
            <a:r>
              <a:rPr lang="en-US" dirty="0"/>
              <a:t>:</a:t>
            </a:r>
          </a:p>
          <a:p>
            <a:pPr marL="0" indent="0">
              <a:buNone/>
            </a:pPr>
            <a:r>
              <a:rPr lang="en-US" dirty="0"/>
              <a:t>Taxpayer did not work and therefore had no compensation includible in his gross income. Because he has no income, he cannot make a contribution to his IRA.</a:t>
            </a:r>
          </a:p>
          <a:p>
            <a:pPr marL="0" indent="0">
              <a:buNone/>
            </a:pPr>
            <a:r>
              <a:rPr lang="en-US" dirty="0"/>
              <a:t> </a:t>
            </a:r>
          </a:p>
          <a:p>
            <a:pPr marL="0" indent="0">
              <a:buNone/>
            </a:pPr>
            <a:r>
              <a:rPr lang="en-US" u="sng" dirty="0"/>
              <a:t>Example</a:t>
            </a:r>
            <a:r>
              <a:rPr lang="en-US" dirty="0"/>
              <a:t>:</a:t>
            </a:r>
          </a:p>
          <a:p>
            <a:pPr marL="0" indent="0">
              <a:buNone/>
            </a:pPr>
            <a:r>
              <a:rPr lang="en-US" dirty="0"/>
              <a:t>Taxpayer has income of $2,500. Because his income is less than $6,000, he can only contribute $2,500 to his IRA.</a:t>
            </a:r>
          </a:p>
          <a:p>
            <a:pPr eaLnBrk="1" hangingPunct="1">
              <a:buFont typeface="Arial" charset="0"/>
              <a:buChar char="›"/>
              <a:defRPr/>
            </a:pPr>
            <a:endParaRPr lang="en-US" sz="2000" dirty="0"/>
          </a:p>
        </p:txBody>
      </p:sp>
      <p:sp>
        <p:nvSpPr>
          <p:cNvPr id="21507" name="Rectangle 8"/>
          <p:cNvSpPr>
            <a:spLocks noChangeArrowheads="1"/>
          </p:cNvSpPr>
          <p:nvPr/>
        </p:nvSpPr>
        <p:spPr bwMode="auto">
          <a:xfrm>
            <a:off x="2895600" y="1524000"/>
            <a:ext cx="6400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FontTx/>
              <a:buChar char="•"/>
            </a:pPr>
            <a:endParaRPr lang="en-US" sz="2800" b="1"/>
          </a:p>
        </p:txBody>
      </p:sp>
    </p:spTree>
    <p:extLst>
      <p:ext uri="{BB962C8B-B14F-4D97-AF65-F5344CB8AC3E}">
        <p14:creationId xmlns:p14="http://schemas.microsoft.com/office/powerpoint/2010/main" val="3043673695"/>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a:xfrm>
            <a:off x="1752600" y="274638"/>
            <a:ext cx="8686800" cy="1143000"/>
          </a:xfrm>
        </p:spPr>
        <p:txBody>
          <a:bodyPr/>
          <a:lstStyle/>
          <a:p>
            <a:pPr eaLnBrk="1" hangingPunct="1"/>
            <a:r>
              <a:rPr lang="en-US" sz="3200" dirty="0"/>
              <a:t>IRA Contributions</a:t>
            </a:r>
            <a:endParaRPr lang="en-US" i="1" dirty="0">
              <a:solidFill>
                <a:srgbClr val="FF0000"/>
              </a:solidFill>
            </a:endParaRPr>
          </a:p>
        </p:txBody>
      </p:sp>
      <p:sp>
        <p:nvSpPr>
          <p:cNvPr id="8" name="Rectangle 3"/>
          <p:cNvSpPr>
            <a:spLocks noGrp="1" noChangeArrowheads="1"/>
          </p:cNvSpPr>
          <p:nvPr>
            <p:ph idx="1"/>
          </p:nvPr>
        </p:nvSpPr>
        <p:spPr/>
        <p:txBody>
          <a:bodyPr/>
          <a:lstStyle/>
          <a:p>
            <a:pPr lvl="0"/>
            <a:r>
              <a:rPr lang="en-US" dirty="0"/>
              <a:t>Contributions to Roth IRAs are not deductible. </a:t>
            </a:r>
          </a:p>
          <a:p>
            <a:pPr lvl="0"/>
            <a:endParaRPr lang="en-US" dirty="0"/>
          </a:p>
          <a:p>
            <a:pPr lvl="0"/>
            <a:r>
              <a:rPr lang="en-US" dirty="0"/>
              <a:t>Only cash can be contributed to an IRA. </a:t>
            </a:r>
          </a:p>
          <a:p>
            <a:pPr lvl="0"/>
            <a:endParaRPr lang="en-US" dirty="0"/>
          </a:p>
          <a:p>
            <a:pPr lvl="0"/>
            <a:r>
              <a:rPr lang="en-US" dirty="0"/>
              <a:t>Contribution deadline: a taxpayer is deemed to have made a contribution to an IRA for the preceding year if the contribution is made on account of that year and is made by the due date for filing the return for that year (not including extensions). </a:t>
            </a:r>
          </a:p>
        </p:txBody>
      </p:sp>
      <p:sp>
        <p:nvSpPr>
          <p:cNvPr id="21507" name="Rectangle 8"/>
          <p:cNvSpPr>
            <a:spLocks noChangeArrowheads="1"/>
          </p:cNvSpPr>
          <p:nvPr/>
        </p:nvSpPr>
        <p:spPr bwMode="auto">
          <a:xfrm>
            <a:off x="2895600" y="1524000"/>
            <a:ext cx="6400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FontTx/>
              <a:buChar char="•"/>
            </a:pPr>
            <a:endParaRPr lang="en-US" sz="2800" b="1"/>
          </a:p>
        </p:txBody>
      </p:sp>
    </p:spTree>
    <p:extLst>
      <p:ext uri="{BB962C8B-B14F-4D97-AF65-F5344CB8AC3E}">
        <p14:creationId xmlns:p14="http://schemas.microsoft.com/office/powerpoint/2010/main" val="19628406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spect="1" noChangeArrowheads="1"/>
          </p:cNvSpPr>
          <p:nvPr>
            <p:ph type="title"/>
          </p:nvPr>
        </p:nvSpPr>
        <p:spPr/>
        <p:txBody>
          <a:bodyPr/>
          <a:lstStyle/>
          <a:p>
            <a:pPr eaLnBrk="1" hangingPunct="1"/>
            <a:r>
              <a:rPr lang="en-US" dirty="0"/>
              <a:t>OUTLINE – DAY ONE</a:t>
            </a:r>
          </a:p>
        </p:txBody>
      </p:sp>
      <p:sp>
        <p:nvSpPr>
          <p:cNvPr id="12291" name="Rectangle 3"/>
          <p:cNvSpPr>
            <a:spLocks noGrp="1" noChangeArrowheads="1"/>
          </p:cNvSpPr>
          <p:nvPr>
            <p:ph idx="1"/>
          </p:nvPr>
        </p:nvSpPr>
        <p:spPr/>
        <p:txBody>
          <a:bodyPr>
            <a:normAutofit lnSpcReduction="10000"/>
          </a:bodyPr>
          <a:lstStyle/>
          <a:p>
            <a:pPr eaLnBrk="1" hangingPunct="1">
              <a:buFontTx/>
              <a:buChar char="•"/>
            </a:pPr>
            <a:r>
              <a:rPr lang="en-US" sz="2400"/>
              <a:t>Introduction to Retirement Distribution Planning</a:t>
            </a:r>
          </a:p>
          <a:p>
            <a:pPr eaLnBrk="1" hangingPunct="1">
              <a:buFontTx/>
              <a:buChar char="•"/>
            </a:pPr>
            <a:endParaRPr lang="en-US" sz="2400"/>
          </a:p>
          <a:p>
            <a:pPr eaLnBrk="1" hangingPunct="1">
              <a:buFontTx/>
              <a:buChar char="•"/>
            </a:pPr>
            <a:r>
              <a:rPr lang="en-US" sz="2400"/>
              <a:t>Assessing the Primary Issues</a:t>
            </a:r>
          </a:p>
          <a:p>
            <a:pPr eaLnBrk="1" hangingPunct="1">
              <a:buFontTx/>
              <a:buChar char="•"/>
            </a:pPr>
            <a:endParaRPr lang="en-US" sz="2400"/>
          </a:p>
          <a:p>
            <a:pPr eaLnBrk="1" hangingPunct="1">
              <a:buFontTx/>
              <a:buChar char="•"/>
            </a:pPr>
            <a:r>
              <a:rPr lang="en-US" sz="2400"/>
              <a:t>Key Non-Tax Estate &amp; Financial Planning Issues</a:t>
            </a:r>
          </a:p>
          <a:p>
            <a:pPr eaLnBrk="1" hangingPunct="1">
              <a:buFontTx/>
              <a:buChar char="•"/>
            </a:pPr>
            <a:endParaRPr lang="en-US" sz="2400"/>
          </a:p>
          <a:p>
            <a:pPr eaLnBrk="1" hangingPunct="1">
              <a:buFontTx/>
              <a:buChar char="•"/>
            </a:pPr>
            <a:r>
              <a:rPr lang="en-US" sz="2400"/>
              <a:t>IRA &amp; 401(k) Contributions</a:t>
            </a:r>
          </a:p>
          <a:p>
            <a:pPr eaLnBrk="1" hangingPunct="1">
              <a:buFontTx/>
              <a:buChar char="•"/>
            </a:pPr>
            <a:endParaRPr lang="en-US" sz="2400"/>
          </a:p>
          <a:p>
            <a:pPr eaLnBrk="1" hangingPunct="1">
              <a:buFontTx/>
              <a:buChar char="•"/>
            </a:pPr>
            <a:r>
              <a:rPr lang="en-US" sz="2400"/>
              <a:t>Retirement Rollover Strategies</a:t>
            </a:r>
          </a:p>
          <a:p>
            <a:pPr eaLnBrk="1" hangingPunct="1">
              <a:buFontTx/>
              <a:buChar char="•"/>
            </a:pPr>
            <a:endParaRPr lang="en-US" sz="2400"/>
          </a:p>
          <a:p>
            <a:pPr eaLnBrk="1" hangingPunct="1">
              <a:buFontTx/>
              <a:buChar char="•"/>
            </a:pPr>
            <a:r>
              <a:rPr lang="en-US" sz="2400"/>
              <a:t>Early Distributions for IRAs &amp; Qualified Plans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a:xfrm>
            <a:off x="1752600" y="274638"/>
            <a:ext cx="8686800" cy="1143000"/>
          </a:xfrm>
        </p:spPr>
        <p:txBody>
          <a:bodyPr/>
          <a:lstStyle/>
          <a:p>
            <a:pPr eaLnBrk="1" hangingPunct="1"/>
            <a:r>
              <a:rPr lang="en-US" sz="3200" dirty="0"/>
              <a:t>IRA Contributions</a:t>
            </a:r>
            <a:endParaRPr lang="en-US" i="1" dirty="0">
              <a:solidFill>
                <a:srgbClr val="FF0000"/>
              </a:solidFill>
            </a:endParaRPr>
          </a:p>
        </p:txBody>
      </p:sp>
      <p:sp>
        <p:nvSpPr>
          <p:cNvPr id="8" name="Rectangle 3"/>
          <p:cNvSpPr>
            <a:spLocks noGrp="1" noChangeArrowheads="1"/>
          </p:cNvSpPr>
          <p:nvPr>
            <p:ph idx="1"/>
          </p:nvPr>
        </p:nvSpPr>
        <p:spPr>
          <a:xfrm>
            <a:off x="1981200" y="1600200"/>
            <a:ext cx="8229600" cy="5029200"/>
          </a:xfrm>
        </p:spPr>
        <p:txBody>
          <a:bodyPr>
            <a:normAutofit fontScale="77500" lnSpcReduction="20000"/>
          </a:bodyPr>
          <a:lstStyle/>
          <a:p>
            <a:r>
              <a:rPr lang="en-US" dirty="0"/>
              <a:t>Kay Bailey Hutchison Spousal IRA</a:t>
            </a:r>
          </a:p>
          <a:p>
            <a:pPr lvl="0"/>
            <a:endParaRPr lang="en-US" dirty="0"/>
          </a:p>
          <a:p>
            <a:pPr lvl="0"/>
            <a:r>
              <a:rPr lang="en-US" dirty="0"/>
              <a:t>If a taxpayer does not have any compensation but spouse does</a:t>
            </a:r>
          </a:p>
          <a:p>
            <a:pPr lvl="0"/>
            <a:endParaRPr lang="en-US" dirty="0"/>
          </a:p>
          <a:p>
            <a:pPr lvl="0"/>
            <a:r>
              <a:rPr lang="en-US" dirty="0"/>
              <a:t>A spouse that does have compensation is allowed to make an IRA contribution on behalf of a non-working spouse. </a:t>
            </a:r>
          </a:p>
          <a:p>
            <a:endParaRPr lang="en-US" dirty="0"/>
          </a:p>
          <a:p>
            <a:r>
              <a:rPr lang="en-US" dirty="0"/>
              <a:t>Eligibility requirements: </a:t>
            </a:r>
          </a:p>
          <a:p>
            <a:pPr lvl="1"/>
            <a:r>
              <a:rPr lang="en-US" dirty="0"/>
              <a:t>the taxpayer must be married, </a:t>
            </a:r>
          </a:p>
          <a:p>
            <a:pPr lvl="1"/>
            <a:r>
              <a:rPr lang="en-US" dirty="0"/>
              <a:t>the taxpayer must be filing joint, and </a:t>
            </a:r>
          </a:p>
          <a:p>
            <a:pPr lvl="1"/>
            <a:r>
              <a:rPr lang="en-US" dirty="0"/>
              <a:t>The non-working spouse must be under 70 1/2 in the year of the contribution. </a:t>
            </a:r>
          </a:p>
          <a:p>
            <a:pPr lvl="2"/>
            <a:r>
              <a:rPr lang="en-US" dirty="0"/>
              <a:t>No age restrictions on a Roth IRA contribution.</a:t>
            </a:r>
          </a:p>
        </p:txBody>
      </p:sp>
      <p:sp>
        <p:nvSpPr>
          <p:cNvPr id="21507" name="Rectangle 8"/>
          <p:cNvSpPr>
            <a:spLocks noChangeArrowheads="1"/>
          </p:cNvSpPr>
          <p:nvPr/>
        </p:nvSpPr>
        <p:spPr bwMode="auto">
          <a:xfrm>
            <a:off x="2895600" y="1524000"/>
            <a:ext cx="6400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FontTx/>
              <a:buChar char="•"/>
            </a:pPr>
            <a:endParaRPr lang="en-US" sz="2800" b="1"/>
          </a:p>
        </p:txBody>
      </p:sp>
    </p:spTree>
    <p:extLst>
      <p:ext uri="{BB962C8B-B14F-4D97-AF65-F5344CB8AC3E}">
        <p14:creationId xmlns:p14="http://schemas.microsoft.com/office/powerpoint/2010/main" val="1727038790"/>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dirty="0"/>
              <a:t>IRA &amp; 401(k) Contributions</a:t>
            </a:r>
          </a:p>
        </p:txBody>
      </p:sp>
      <p:sp>
        <p:nvSpPr>
          <p:cNvPr id="45059" name="Rectangle 3"/>
          <p:cNvSpPr>
            <a:spLocks noGrp="1" noChangeArrowheads="1"/>
          </p:cNvSpPr>
          <p:nvPr>
            <p:ph idx="1"/>
          </p:nvPr>
        </p:nvSpPr>
        <p:spPr/>
        <p:txBody>
          <a:bodyPr/>
          <a:lstStyle/>
          <a:p>
            <a:pPr marL="0" indent="0">
              <a:buNone/>
            </a:pPr>
            <a:r>
              <a:rPr lang="en-US" u="sng"/>
              <a:t>SPECIAL NOTE</a:t>
            </a:r>
            <a:r>
              <a:rPr lang="en-US"/>
              <a:t>:</a:t>
            </a:r>
            <a:r>
              <a:rPr lang="en-US" sz="2100"/>
              <a:t> </a:t>
            </a:r>
          </a:p>
          <a:p>
            <a:pPr marL="0" indent="0"/>
            <a:endParaRPr lang="en-US" sz="500"/>
          </a:p>
          <a:p>
            <a:pPr marL="0" indent="0">
              <a:buNone/>
            </a:pPr>
            <a:r>
              <a:rPr lang="en-US" sz="2400"/>
              <a:t>If the taxpayer fails to make a contribution up to the “deductible amount” for a particular tax year, the “shortfall” may not be carried over to future tax years. </a:t>
            </a:r>
          </a:p>
          <a:p>
            <a:pPr marL="0" indent="0"/>
            <a:endParaRPr lang="en-US" sz="2400"/>
          </a:p>
          <a:p>
            <a:pPr lvl="1" eaLnBrk="1" hangingPunct="1"/>
            <a:r>
              <a:rPr lang="en-US" sz="2000"/>
              <a:t>However, the taxpayer is allowed to make a contribution to his IRA, for the previous tax year, up to the “normal” filing date of the income tax return </a:t>
            </a:r>
            <a:r>
              <a:rPr lang="en-US" sz="2000" b="1" u="sng"/>
              <a:t>without</a:t>
            </a:r>
            <a:r>
              <a:rPr lang="en-US" sz="2000"/>
              <a:t> extensions (i.e. April15</a:t>
            </a:r>
            <a:r>
              <a:rPr lang="en-US" sz="2000" baseline="30000"/>
              <a:t>th</a:t>
            </a:r>
            <a:r>
              <a:rPr lang="en-US" sz="2000"/>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dirty="0"/>
              <a:t>IRA &amp; 401(k) Contributions</a:t>
            </a:r>
          </a:p>
        </p:txBody>
      </p:sp>
      <p:sp>
        <p:nvSpPr>
          <p:cNvPr id="48131" name="Rectangle 3"/>
          <p:cNvSpPr>
            <a:spLocks noGrp="1" noChangeArrowheads="1"/>
          </p:cNvSpPr>
          <p:nvPr>
            <p:ph idx="1"/>
          </p:nvPr>
        </p:nvSpPr>
        <p:spPr/>
        <p:txBody>
          <a:bodyPr/>
          <a:lstStyle/>
          <a:p>
            <a:pPr eaLnBrk="1" hangingPunct="1">
              <a:buClr>
                <a:schemeClr val="tx1"/>
              </a:buClr>
            </a:pPr>
            <a:r>
              <a:rPr lang="en-US" dirty="0"/>
              <a:t>In the case of a married couple filing a joint tax return and one spouse has little to no earned income, the lower income spouse can compute their compensation as follows:</a:t>
            </a:r>
          </a:p>
          <a:p>
            <a:pPr lvl="1" eaLnBrk="1" hangingPunct="1"/>
            <a:r>
              <a:rPr lang="en-US" dirty="0"/>
              <a:t>The compensation paid to the lower income spouse </a:t>
            </a:r>
            <a:r>
              <a:rPr lang="en-US" u="sng" dirty="0"/>
              <a:t>PLUS</a:t>
            </a:r>
          </a:p>
          <a:p>
            <a:pPr lvl="1" eaLnBrk="1" hangingPunct="1"/>
            <a:r>
              <a:rPr lang="en-US" dirty="0"/>
              <a:t>The compensation paid to the higher-income spouse reduced by his contributions to any IRA (Roth or traditional)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dirty="0"/>
              <a:t>IRA &amp; 401(k) Contributions</a:t>
            </a:r>
          </a:p>
        </p:txBody>
      </p:sp>
      <p:sp>
        <p:nvSpPr>
          <p:cNvPr id="49155" name="Rectangle 3"/>
          <p:cNvSpPr>
            <a:spLocks noGrp="1" noChangeArrowheads="1"/>
          </p:cNvSpPr>
          <p:nvPr>
            <p:ph idx="1"/>
          </p:nvPr>
        </p:nvSpPr>
        <p:spPr/>
        <p:txBody>
          <a:bodyPr/>
          <a:lstStyle/>
          <a:p>
            <a:pPr eaLnBrk="1" hangingPunct="1">
              <a:buClr>
                <a:schemeClr val="tx1"/>
              </a:buClr>
            </a:pPr>
            <a:r>
              <a:rPr lang="en-US" sz="2400"/>
              <a:t>The “deductible amount” of an IRA contribution is reduced if a taxpayer is an “active participant” of an employer-maintained retirement plan.</a:t>
            </a:r>
          </a:p>
          <a:p>
            <a:pPr eaLnBrk="1" hangingPunct="1">
              <a:buClr>
                <a:schemeClr val="tx1"/>
              </a:buClr>
            </a:pPr>
            <a:endParaRPr lang="en-US" sz="2400"/>
          </a:p>
          <a:p>
            <a:pPr eaLnBrk="1" hangingPunct="1">
              <a:buClr>
                <a:schemeClr val="tx1"/>
              </a:buClr>
            </a:pPr>
            <a:r>
              <a:rPr lang="en-US" sz="2400"/>
              <a:t>However, a taxpayer is </a:t>
            </a:r>
            <a:r>
              <a:rPr lang="en-US" sz="2400" b="1" u="sng"/>
              <a:t>not</a:t>
            </a:r>
            <a:r>
              <a:rPr lang="en-US" sz="2400"/>
              <a:t> considered an “active participant” in an employer-maintained plan simply because the taxpayer’s spouse is an “active participant”.</a:t>
            </a:r>
            <a:endParaRPr lang="en-US" sz="2400" u="sng"/>
          </a:p>
          <a:p>
            <a:pPr eaLnBrk="1" hangingPunct="1">
              <a:buClr>
                <a:schemeClr val="tx1"/>
              </a:buClr>
              <a:buFont typeface="Arial" charset="0"/>
              <a:buNone/>
            </a:pPr>
            <a:r>
              <a:rPr lang="en-US"/>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dirty="0"/>
              <a:t>IRA &amp; 401(k) Contributions</a:t>
            </a:r>
          </a:p>
        </p:txBody>
      </p:sp>
      <p:sp>
        <p:nvSpPr>
          <p:cNvPr id="52226" name="Rectangle 3"/>
          <p:cNvSpPr>
            <a:spLocks noGrp="1" noChangeArrowheads="1"/>
          </p:cNvSpPr>
          <p:nvPr>
            <p:ph idx="1"/>
          </p:nvPr>
        </p:nvSpPr>
        <p:spPr/>
        <p:txBody>
          <a:bodyPr/>
          <a:lstStyle/>
          <a:p>
            <a:pPr marL="0" indent="0">
              <a:buNone/>
              <a:defRPr/>
            </a:pPr>
            <a:r>
              <a:rPr lang="en-US" sz="2400" b="1" dirty="0"/>
              <a:t>An “active participant” is defined as follows:</a:t>
            </a:r>
          </a:p>
          <a:p>
            <a:pPr marL="401638" indent="-401638">
              <a:buClr>
                <a:schemeClr val="tx1"/>
              </a:buClr>
              <a:defRPr/>
            </a:pPr>
            <a:r>
              <a:rPr lang="en-US" sz="2000" u="sng" dirty="0"/>
              <a:t>Defined benefit plan</a:t>
            </a:r>
            <a:r>
              <a:rPr lang="en-US" sz="2000" dirty="0"/>
              <a:t> – a participant is an “active participant if she is eligible to participate for any part of the plan year with or within the tax year.</a:t>
            </a:r>
          </a:p>
          <a:p>
            <a:pPr marL="401638" indent="-401638">
              <a:buClr>
                <a:schemeClr val="tx1"/>
              </a:buClr>
              <a:defRPr/>
            </a:pPr>
            <a:endParaRPr lang="en-US" sz="2000" dirty="0"/>
          </a:p>
          <a:p>
            <a:pPr marL="401638" indent="-401638">
              <a:buClr>
                <a:schemeClr val="tx1"/>
              </a:buClr>
              <a:defRPr/>
            </a:pPr>
            <a:r>
              <a:rPr lang="en-US" sz="2000" u="sng" dirty="0"/>
              <a:t>Profit sharing/stock bonus/401(k) plan</a:t>
            </a:r>
            <a:r>
              <a:rPr lang="en-US" sz="2000" dirty="0"/>
              <a:t> – a  participant is considered an “active participant” if any employer contribution or forfeiture is allocated to the employee’s account during the year.</a:t>
            </a:r>
          </a:p>
          <a:p>
            <a:pPr marL="401638" indent="-401638">
              <a:defRPr/>
            </a:pPr>
            <a:endParaRPr lang="en-US" sz="600" i="1" u="sng" dirty="0"/>
          </a:p>
          <a:p>
            <a:pPr marL="401638" indent="-401638">
              <a:defRPr/>
            </a:pPr>
            <a:r>
              <a:rPr lang="en-US" sz="2000" i="1" dirty="0"/>
              <a:t>	</a:t>
            </a:r>
            <a:r>
              <a:rPr lang="en-US" sz="2000" i="1" u="sng" dirty="0"/>
              <a:t>NOTE:</a:t>
            </a:r>
            <a:r>
              <a:rPr lang="en-US" sz="2000" dirty="0"/>
              <a:t> A taxpayer is considering an “active participant” in </a:t>
            </a:r>
            <a:r>
              <a:rPr lang="en-US" sz="2000" b="1" u="sng" dirty="0"/>
              <a:t>all </a:t>
            </a:r>
            <a:r>
              <a:rPr lang="en-US" sz="2000" dirty="0"/>
              <a:t>circumstances where the taxpayer makes a voluntary or mandatory contribution to an employer-maintained plan.</a:t>
            </a:r>
            <a:endParaRPr lang="en-US" sz="2000" i="1" u="sng"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dirty="0"/>
              <a:t>IRA &amp; 401(k) Contributions</a:t>
            </a:r>
          </a:p>
        </p:txBody>
      </p:sp>
      <p:sp>
        <p:nvSpPr>
          <p:cNvPr id="51203" name="Rectangle 3"/>
          <p:cNvSpPr>
            <a:spLocks noGrp="1" noChangeArrowheads="1"/>
          </p:cNvSpPr>
          <p:nvPr>
            <p:ph idx="1"/>
          </p:nvPr>
        </p:nvSpPr>
        <p:spPr/>
        <p:txBody>
          <a:bodyPr/>
          <a:lstStyle/>
          <a:p>
            <a:pPr marL="0" indent="0">
              <a:buClr>
                <a:schemeClr val="tx1"/>
              </a:buClr>
              <a:buNone/>
            </a:pPr>
            <a:r>
              <a:rPr lang="en-US" i="1"/>
              <a:t>William Edward Colombell, et ux.  v. Commissioner </a:t>
            </a:r>
          </a:p>
          <a:p>
            <a:pPr marL="0" indent="0">
              <a:buClr>
                <a:schemeClr val="tx1"/>
              </a:buClr>
              <a:buNone/>
            </a:pPr>
            <a:r>
              <a:rPr lang="en-US"/>
              <a:t>(TC Summary Opinion 2006-184) </a:t>
            </a:r>
          </a:p>
          <a:p>
            <a:pPr lvl="1" eaLnBrk="1" hangingPunct="1">
              <a:lnSpc>
                <a:spcPct val="90000"/>
              </a:lnSpc>
            </a:pPr>
            <a:r>
              <a:rPr lang="en-US"/>
              <a:t>IRS disallowed taxpayer’s deduction for an IRA contribution because she was deemed to be an “active participant” in her employer’s qualified retirement plan (even though she was unable to make contributions to the plan due to hours-of-service restrictions)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dirty="0"/>
              <a:t>IRA &amp; 401(k) Contributions</a:t>
            </a:r>
            <a:br>
              <a:rPr lang="en-US" dirty="0"/>
            </a:br>
            <a:r>
              <a:rPr lang="en-US" sz="2800" i="1" dirty="0">
                <a:solidFill>
                  <a:srgbClr val="FF0000"/>
                </a:solidFill>
              </a:rPr>
              <a:t>6% Excess Contributions Tax</a:t>
            </a:r>
            <a:endParaRPr lang="en-US" sz="3200" i="1" dirty="0">
              <a:solidFill>
                <a:srgbClr val="FF0000"/>
              </a:solidFill>
            </a:endParaRPr>
          </a:p>
        </p:txBody>
      </p:sp>
      <p:sp>
        <p:nvSpPr>
          <p:cNvPr id="52227" name="Rectangle 3"/>
          <p:cNvSpPr>
            <a:spLocks noGrp="1" noChangeArrowheads="1"/>
          </p:cNvSpPr>
          <p:nvPr>
            <p:ph idx="1"/>
          </p:nvPr>
        </p:nvSpPr>
        <p:spPr/>
        <p:txBody>
          <a:bodyPr/>
          <a:lstStyle/>
          <a:p>
            <a:pPr eaLnBrk="1" hangingPunct="1">
              <a:buClr>
                <a:schemeClr val="tx1"/>
              </a:buClr>
            </a:pPr>
            <a:r>
              <a:rPr lang="en-US"/>
              <a:t>To the extent that a taxpayer makes an “excess contribution” (i.e. a contribution greater than the “deductible amount” without regard to the “active participant” limitations) to an IRA during the tax year, she will be assessed a 6% excise tax on the excess over the maximum permissible amount.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dirty="0"/>
              <a:t>IRA &amp; 401(k) Contributions</a:t>
            </a:r>
            <a:br>
              <a:rPr lang="en-US" dirty="0"/>
            </a:br>
            <a:r>
              <a:rPr lang="en-US" sz="2800" i="1" dirty="0">
                <a:solidFill>
                  <a:srgbClr val="FF0000"/>
                </a:solidFill>
              </a:rPr>
              <a:t>6% Excess Contributions Tax</a:t>
            </a:r>
            <a:endParaRPr lang="en-US" sz="3200" i="1" dirty="0">
              <a:solidFill>
                <a:srgbClr val="FF0000"/>
              </a:solidFill>
            </a:endParaRPr>
          </a:p>
        </p:txBody>
      </p:sp>
      <p:sp>
        <p:nvSpPr>
          <p:cNvPr id="53251" name="Rectangle 3"/>
          <p:cNvSpPr>
            <a:spLocks noGrp="1" noChangeArrowheads="1"/>
          </p:cNvSpPr>
          <p:nvPr>
            <p:ph idx="1"/>
          </p:nvPr>
        </p:nvSpPr>
        <p:spPr/>
        <p:txBody>
          <a:bodyPr/>
          <a:lstStyle/>
          <a:p>
            <a:pPr eaLnBrk="1" hangingPunct="1">
              <a:buClr>
                <a:schemeClr val="tx1"/>
              </a:buClr>
            </a:pPr>
            <a:r>
              <a:rPr lang="en-US"/>
              <a:t>Provided the taxpayer withdraws the “excess contribution” before April 15</a:t>
            </a:r>
            <a:r>
              <a:rPr lang="en-US" baseline="30000"/>
              <a:t>th</a:t>
            </a:r>
            <a:r>
              <a:rPr lang="en-US"/>
              <a:t> of the year following the year of contribution (including any gains/losses and earnings attributed to it), none of the contribution will be subject to the 6% excise tax.</a:t>
            </a:r>
          </a:p>
          <a:p>
            <a:pPr eaLnBrk="1" hangingPunct="1">
              <a:buClr>
                <a:schemeClr val="tx1"/>
              </a:buClr>
            </a:pPr>
            <a:endParaRPr lang="en-US"/>
          </a:p>
          <a:p>
            <a:pPr eaLnBrk="1" hangingPunct="1">
              <a:buClr>
                <a:schemeClr val="tx1"/>
              </a:buClr>
            </a:pPr>
            <a:r>
              <a:rPr lang="en-US"/>
              <a:t>To the extent that the “excess contribution” is not withdrawn, it will be used to offset the maximum “deductible amount” in future tax years.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dirty="0"/>
              <a:t>IRA &amp; 401(k) Contributions</a:t>
            </a:r>
            <a:br>
              <a:rPr lang="en-US" dirty="0"/>
            </a:br>
            <a:r>
              <a:rPr lang="en-US" sz="2800" i="1" dirty="0">
                <a:solidFill>
                  <a:srgbClr val="FF0000"/>
                </a:solidFill>
              </a:rPr>
              <a:t>6% Excess Contributions Tax Example</a:t>
            </a:r>
          </a:p>
        </p:txBody>
      </p:sp>
      <p:sp>
        <p:nvSpPr>
          <p:cNvPr id="54275" name="Rectangle 3"/>
          <p:cNvSpPr>
            <a:spLocks noGrp="1" noChangeArrowheads="1"/>
          </p:cNvSpPr>
          <p:nvPr>
            <p:ph idx="1"/>
          </p:nvPr>
        </p:nvSpPr>
        <p:spPr/>
        <p:txBody>
          <a:bodyPr/>
          <a:lstStyle/>
          <a:p>
            <a:pPr marL="0" indent="0">
              <a:buNone/>
            </a:pPr>
            <a:r>
              <a:rPr lang="en-US" sz="2400" dirty="0"/>
              <a:t>In Jane (age 45) makes a $7,000 contribution to her IRA while the contribution limit is $6,000.</a:t>
            </a:r>
          </a:p>
          <a:p>
            <a:pPr marL="0" indent="0"/>
            <a:endParaRPr lang="en-US" sz="400" dirty="0"/>
          </a:p>
          <a:p>
            <a:pPr marL="0" indent="0">
              <a:buNone/>
            </a:pPr>
            <a:endParaRPr lang="en-US" sz="2400" dirty="0"/>
          </a:p>
          <a:p>
            <a:pPr marL="0" indent="0">
              <a:buNone/>
            </a:pPr>
            <a:r>
              <a:rPr lang="en-US" sz="2400" dirty="0"/>
              <a:t>Jane has until April 15 of the following year (the 1040 due date) to withdraw the $1,000 “excess” (including earnings).</a:t>
            </a:r>
          </a:p>
          <a:p>
            <a:pPr marL="0" indent="0">
              <a:buNone/>
            </a:pPr>
            <a:endParaRPr lang="en-US" sz="2400" dirty="0"/>
          </a:p>
          <a:p>
            <a:pPr marL="0" indent="0">
              <a:buNone/>
            </a:pPr>
            <a:r>
              <a:rPr lang="en-US" sz="2400" dirty="0"/>
              <a:t>However, if the excess contribution remains in her account, she must pay an excise tax of $60 [($1,000) x 6%].</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dirty="0"/>
              <a:t>IRA &amp; 401(k) Contributions</a:t>
            </a:r>
            <a:br>
              <a:rPr lang="en-US" dirty="0"/>
            </a:br>
            <a:r>
              <a:rPr lang="en-US" sz="2800" i="1" dirty="0">
                <a:solidFill>
                  <a:srgbClr val="FF0000"/>
                </a:solidFill>
              </a:rPr>
              <a:t>6% Excess Contributions Tax Example (Cont.)</a:t>
            </a:r>
          </a:p>
        </p:txBody>
      </p:sp>
      <p:sp>
        <p:nvSpPr>
          <p:cNvPr id="55299" name="Rectangle 3"/>
          <p:cNvSpPr>
            <a:spLocks noGrp="1" noChangeArrowheads="1"/>
          </p:cNvSpPr>
          <p:nvPr>
            <p:ph idx="1"/>
          </p:nvPr>
        </p:nvSpPr>
        <p:spPr/>
        <p:txBody>
          <a:bodyPr/>
          <a:lstStyle/>
          <a:p>
            <a:pPr marL="0" indent="0">
              <a:buNone/>
              <a:tabLst>
                <a:tab pos="395288" algn="l"/>
                <a:tab pos="6864350" algn="r"/>
              </a:tabLst>
            </a:pPr>
            <a:r>
              <a:rPr lang="en-US" dirty="0"/>
              <a:t>If Jane only made a $5,000 IRA contribution in the following year, she would not be subject to the 6% excess contributions tax in. This is computed as follows:</a:t>
            </a:r>
          </a:p>
          <a:p>
            <a:pPr marL="0" indent="0">
              <a:tabLst>
                <a:tab pos="395288" algn="l"/>
                <a:tab pos="6864350" algn="r"/>
              </a:tabLst>
            </a:pPr>
            <a:endParaRPr lang="en-US" sz="600" dirty="0"/>
          </a:p>
          <a:p>
            <a:pPr marL="0" indent="0">
              <a:buNone/>
              <a:tabLst>
                <a:tab pos="395288" algn="l"/>
                <a:tab pos="6864350" algn="r"/>
              </a:tabLst>
            </a:pPr>
            <a:r>
              <a:rPr lang="en-US" sz="2000" dirty="0"/>
              <a:t>IRA contribution (2021)	$7,000</a:t>
            </a:r>
          </a:p>
          <a:p>
            <a:pPr marL="0" indent="0">
              <a:buNone/>
              <a:tabLst>
                <a:tab pos="395288" algn="l"/>
                <a:tab pos="6864350" algn="r"/>
              </a:tabLst>
            </a:pPr>
            <a:r>
              <a:rPr lang="en-US" sz="2000" dirty="0"/>
              <a:t>Maximum IRA contribution allowed (2021)	</a:t>
            </a:r>
            <a:r>
              <a:rPr lang="en-US" sz="2000" u="sng" dirty="0"/>
              <a:t>(6,000)</a:t>
            </a:r>
          </a:p>
          <a:p>
            <a:pPr marL="0" indent="0">
              <a:buNone/>
              <a:tabLst>
                <a:tab pos="395288" algn="l"/>
                <a:tab pos="6864350" algn="r"/>
              </a:tabLst>
            </a:pPr>
            <a:r>
              <a:rPr lang="en-US" sz="2000" dirty="0"/>
              <a:t>“Excess contribution” (2021)	$1,000</a:t>
            </a:r>
          </a:p>
          <a:p>
            <a:pPr marL="0" indent="0">
              <a:buNone/>
              <a:tabLst>
                <a:tab pos="395288" algn="l"/>
                <a:tab pos="6864350" algn="r"/>
              </a:tabLst>
            </a:pPr>
            <a:r>
              <a:rPr lang="en-US" sz="2000" dirty="0"/>
              <a:t>IRA contribution (2022)	5,000</a:t>
            </a:r>
          </a:p>
          <a:p>
            <a:pPr marL="0" indent="0">
              <a:buNone/>
              <a:tabLst>
                <a:tab pos="395288" algn="l"/>
                <a:tab pos="6864350" algn="r"/>
              </a:tabLst>
            </a:pPr>
            <a:r>
              <a:rPr lang="en-US" sz="2000" dirty="0"/>
              <a:t>Maximum IRA contribution allowed (2022)	</a:t>
            </a:r>
            <a:r>
              <a:rPr lang="en-US" sz="2000" u="sng" dirty="0"/>
              <a:t>(6,000)</a:t>
            </a:r>
          </a:p>
          <a:p>
            <a:pPr marL="0" indent="0">
              <a:buNone/>
              <a:tabLst>
                <a:tab pos="395288" algn="l"/>
                <a:tab pos="6864350" algn="r"/>
              </a:tabLst>
            </a:pPr>
            <a:r>
              <a:rPr lang="en-US" sz="2000" dirty="0"/>
              <a:t>“Excess contribution” (2022)</a:t>
            </a:r>
            <a:r>
              <a:rPr lang="en-US" sz="2400" dirty="0"/>
              <a:t>	$0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spect="1" noChangeArrowheads="1"/>
          </p:cNvSpPr>
          <p:nvPr>
            <p:ph type="title"/>
          </p:nvPr>
        </p:nvSpPr>
        <p:spPr/>
        <p:txBody>
          <a:bodyPr/>
          <a:lstStyle/>
          <a:p>
            <a:pPr eaLnBrk="1" hangingPunct="1"/>
            <a:r>
              <a:rPr lang="en-US" dirty="0"/>
              <a:t>OUTLINE – DAY ONE CONT.</a:t>
            </a:r>
          </a:p>
        </p:txBody>
      </p:sp>
      <p:sp>
        <p:nvSpPr>
          <p:cNvPr id="17411" name="Rectangle 3"/>
          <p:cNvSpPr>
            <a:spLocks noGrp="1" noChangeArrowheads="1"/>
          </p:cNvSpPr>
          <p:nvPr>
            <p:ph idx="1"/>
          </p:nvPr>
        </p:nvSpPr>
        <p:spPr/>
        <p:txBody>
          <a:bodyPr/>
          <a:lstStyle/>
          <a:p>
            <a:pPr eaLnBrk="1" hangingPunct="1">
              <a:buFontTx/>
              <a:buChar char="•"/>
              <a:defRPr/>
            </a:pPr>
            <a:r>
              <a:rPr lang="en-US" dirty="0"/>
              <a:t>Roth IRAs</a:t>
            </a:r>
          </a:p>
          <a:p>
            <a:pPr eaLnBrk="1" hangingPunct="1">
              <a:buFontTx/>
              <a:buChar char="•"/>
              <a:defRPr/>
            </a:pPr>
            <a:endParaRPr lang="en-US" dirty="0"/>
          </a:p>
          <a:p>
            <a:pPr eaLnBrk="1" hangingPunct="1">
              <a:buFontTx/>
              <a:buChar char="•"/>
              <a:defRPr/>
            </a:pPr>
            <a:r>
              <a:rPr lang="en-US" dirty="0"/>
              <a:t>Prohibited Transactions &amp; UBTI</a:t>
            </a:r>
          </a:p>
          <a:p>
            <a:pPr eaLnBrk="1" hangingPunct="1">
              <a:buFontTx/>
              <a:buChar char="•"/>
              <a:defRPr/>
            </a:pPr>
            <a:endParaRPr lang="en-US" dirty="0"/>
          </a:p>
          <a:p>
            <a:pPr eaLnBrk="1" hangingPunct="1">
              <a:buFontTx/>
              <a:buChar char="•"/>
              <a:defRPr/>
            </a:pPr>
            <a:r>
              <a:rPr lang="en-US" dirty="0"/>
              <a:t>Tax Planning for Employer Securities in a Qualified Plan</a:t>
            </a:r>
          </a:p>
          <a:p>
            <a:pPr lvl="1" eaLnBrk="1" hangingPunct="1">
              <a:buFont typeface="Arial" charset="0"/>
              <a:buChar char="-"/>
              <a:defRPr/>
            </a:pPr>
            <a:r>
              <a:rPr lang="en-US" dirty="0"/>
              <a:t>Including Hedging and Diversification Strategies</a:t>
            </a:r>
          </a:p>
          <a:p>
            <a:pPr marL="457200" lvl="1" indent="0">
              <a:buNone/>
              <a:defRPr/>
            </a:pPr>
            <a:endParaRPr lang="en-US" dirty="0"/>
          </a:p>
          <a:p>
            <a:pPr eaLnBrk="1" hangingPunct="1">
              <a:buFontTx/>
              <a:buChar char="•"/>
              <a:defRPr/>
            </a:pPr>
            <a:r>
              <a:rPr lang="en-US" dirty="0"/>
              <a:t>Inherited IRA Case Study</a:t>
            </a:r>
          </a:p>
          <a:p>
            <a:pPr eaLnBrk="1" hangingPunct="1">
              <a:buFontTx/>
              <a:buChar char="•"/>
              <a:defRPr/>
            </a:pP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spect="1" noChangeArrowheads="1"/>
          </p:cNvSpPr>
          <p:nvPr>
            <p:ph type="title"/>
          </p:nvPr>
        </p:nvSpPr>
        <p:spPr/>
        <p:txBody>
          <a:bodyPr/>
          <a:lstStyle/>
          <a:p>
            <a:pPr eaLnBrk="1" hangingPunct="1"/>
            <a:r>
              <a:rPr lang="en-US" dirty="0"/>
              <a:t>Penalty Taxes</a:t>
            </a:r>
          </a:p>
        </p:txBody>
      </p:sp>
      <p:sp>
        <p:nvSpPr>
          <p:cNvPr id="56323" name="Rectangle 3"/>
          <p:cNvSpPr>
            <a:spLocks noGrp="1" noChangeArrowheads="1"/>
          </p:cNvSpPr>
          <p:nvPr>
            <p:ph idx="1"/>
          </p:nvPr>
        </p:nvSpPr>
        <p:spPr/>
        <p:txBody>
          <a:bodyPr/>
          <a:lstStyle/>
          <a:p>
            <a:pPr eaLnBrk="1" hangingPunct="1">
              <a:buClr>
                <a:schemeClr val="tx1"/>
              </a:buClr>
            </a:pPr>
            <a:r>
              <a:rPr lang="en-US" dirty="0"/>
              <a:t>6% Excess Contributions</a:t>
            </a:r>
          </a:p>
          <a:p>
            <a:pPr eaLnBrk="1" hangingPunct="1">
              <a:buClr>
                <a:schemeClr val="tx1"/>
              </a:buClr>
            </a:pPr>
            <a:endParaRPr lang="en-US" dirty="0"/>
          </a:p>
          <a:p>
            <a:pPr eaLnBrk="1" hangingPunct="1">
              <a:buClr>
                <a:schemeClr val="tx1"/>
              </a:buClr>
            </a:pPr>
            <a:r>
              <a:rPr lang="en-US" dirty="0"/>
              <a:t>10% Early Distributions</a:t>
            </a:r>
          </a:p>
          <a:p>
            <a:pPr eaLnBrk="1" hangingPunct="1">
              <a:buClr>
                <a:schemeClr val="tx1"/>
              </a:buClr>
            </a:pPr>
            <a:endParaRPr lang="en-US" dirty="0"/>
          </a:p>
          <a:p>
            <a:pPr eaLnBrk="1" hangingPunct="1">
              <a:buClr>
                <a:schemeClr val="tx1"/>
              </a:buClr>
            </a:pPr>
            <a:r>
              <a:rPr lang="en-US" dirty="0"/>
              <a:t>50% Excess Accumulation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981200" y="2514600"/>
            <a:ext cx="8229600" cy="1143000"/>
          </a:xfrm>
        </p:spPr>
        <p:txBody>
          <a:bodyPr/>
          <a:lstStyle/>
          <a:p>
            <a:pPr eaLnBrk="1" hangingPunct="1"/>
            <a:r>
              <a:rPr lang="en-US" dirty="0"/>
              <a:t>Retirement Rollover Strategies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dirty="0"/>
              <a:t>Retirement Rollover Strategies</a:t>
            </a:r>
          </a:p>
        </p:txBody>
      </p:sp>
      <p:sp>
        <p:nvSpPr>
          <p:cNvPr id="58371" name="Rectangle 3"/>
          <p:cNvSpPr>
            <a:spLocks noGrp="1" noChangeArrowheads="1"/>
          </p:cNvSpPr>
          <p:nvPr>
            <p:ph idx="1"/>
          </p:nvPr>
        </p:nvSpPr>
        <p:spPr/>
        <p:txBody>
          <a:bodyPr/>
          <a:lstStyle/>
          <a:p>
            <a:pPr marL="609600" indent="-609600"/>
            <a:r>
              <a:rPr lang="en-US">
                <a:cs typeface="Times New Roman" pitchFamily="18" charset="0"/>
              </a:rPr>
              <a:t>A </a:t>
            </a:r>
            <a:r>
              <a:rPr lang="en-US" u="sng">
                <a:cs typeface="Times New Roman" pitchFamily="18" charset="0"/>
              </a:rPr>
              <a:t>rollover</a:t>
            </a:r>
            <a:r>
              <a:rPr lang="en-US">
                <a:cs typeface="Times New Roman" pitchFamily="18" charset="0"/>
              </a:rPr>
              <a:t> is a distribution from a qualified retirement plan or IRA to the participant that the participant re-deposits in another IRA or plan.</a:t>
            </a:r>
          </a:p>
          <a:p>
            <a:pPr marL="609600" indent="-609600"/>
            <a:endParaRPr lang="en-US">
              <a:cs typeface="Times New Roman" pitchFamily="18" charset="0"/>
            </a:endParaRPr>
          </a:p>
          <a:p>
            <a:pPr marL="609600" indent="-609600"/>
            <a:r>
              <a:rPr lang="en-US">
                <a:cs typeface="Times New Roman" pitchFamily="18" charset="0"/>
              </a:rPr>
              <a:t>A rollover is </a:t>
            </a:r>
            <a:r>
              <a:rPr lang="en-US" u="sng">
                <a:cs typeface="Times New Roman" pitchFamily="18" charset="0"/>
              </a:rPr>
              <a:t>NOT</a:t>
            </a:r>
            <a:r>
              <a:rPr lang="en-US">
                <a:cs typeface="Times New Roman" pitchFamily="18" charset="0"/>
              </a:rPr>
              <a:t> a “trustee-to-trustee” or “direct transfer” in which passes from the old plan to the new plan, and which the participant never touches.</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dirty="0"/>
              <a:t>Retirement Rollover Strategies</a:t>
            </a:r>
          </a:p>
        </p:txBody>
      </p:sp>
      <p:sp>
        <p:nvSpPr>
          <p:cNvPr id="59395" name="Rectangle 3"/>
          <p:cNvSpPr>
            <a:spLocks noGrp="1" noChangeArrowheads="1"/>
          </p:cNvSpPr>
          <p:nvPr>
            <p:ph idx="1"/>
          </p:nvPr>
        </p:nvSpPr>
        <p:spPr/>
        <p:txBody>
          <a:bodyPr/>
          <a:lstStyle/>
          <a:p>
            <a:pPr marL="0" indent="0">
              <a:buNone/>
            </a:pPr>
            <a:r>
              <a:rPr lang="en-US" sz="3600" i="1" u="sng" dirty="0">
                <a:cs typeface="Times New Roman" pitchFamily="18" charset="0"/>
              </a:rPr>
              <a:t>What’s the difference</a:t>
            </a:r>
            <a:r>
              <a:rPr lang="en-US" sz="3600" i="1" dirty="0">
                <a:cs typeface="Times New Roman" pitchFamily="18" charset="0"/>
              </a:rPr>
              <a:t>?</a:t>
            </a:r>
            <a:r>
              <a:rPr lang="en-US" sz="3600" dirty="0">
                <a:cs typeface="Times New Roman" pitchFamily="18" charset="0"/>
              </a:rPr>
              <a:t>  Many of the technical rules that apply to rollovers don’t apply to direct transfers.</a:t>
            </a:r>
          </a:p>
          <a:p>
            <a:pPr marL="1149350" lvl="1" indent="-425450"/>
            <a:endParaRPr lang="en-US" sz="1800" u="sng" dirty="0">
              <a:cs typeface="Times New Roman" pitchFamily="18" charset="0"/>
            </a:endParaRPr>
          </a:p>
          <a:p>
            <a:pPr marL="1149350" lvl="1" indent="-425450"/>
            <a:r>
              <a:rPr lang="en-US" sz="1800" u="sng" dirty="0">
                <a:cs typeface="Times New Roman" pitchFamily="18" charset="0"/>
              </a:rPr>
              <a:t>Note:</a:t>
            </a:r>
            <a:r>
              <a:rPr lang="en-US" sz="1800" dirty="0">
                <a:cs typeface="Times New Roman" pitchFamily="18" charset="0"/>
              </a:rPr>
              <a:t>  A direct transfer from a qualified retirement plan to an IRA is called a “direct rollover” and the Code treats it as a rollover in some respects</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dirty="0"/>
              <a:t>Retirement Rollover Strategies</a:t>
            </a:r>
          </a:p>
        </p:txBody>
      </p:sp>
      <p:sp>
        <p:nvSpPr>
          <p:cNvPr id="60419" name="Rectangle 3"/>
          <p:cNvSpPr>
            <a:spLocks noGrp="1" noChangeArrowheads="1"/>
          </p:cNvSpPr>
          <p:nvPr>
            <p:ph idx="1"/>
          </p:nvPr>
        </p:nvSpPr>
        <p:spPr/>
        <p:txBody>
          <a:bodyPr/>
          <a:lstStyle/>
          <a:p>
            <a:pPr marL="0" indent="0">
              <a:buNone/>
            </a:pPr>
            <a:r>
              <a:rPr lang="en-US"/>
              <a:t>A taxpayer </a:t>
            </a:r>
            <a:r>
              <a:rPr lang="en-US" b="1" u="sng"/>
              <a:t>cannot</a:t>
            </a:r>
            <a:r>
              <a:rPr lang="en-US"/>
              <a:t> rollover:</a:t>
            </a:r>
          </a:p>
          <a:p>
            <a:pPr marL="1257300" lvl="1" indent="-533400"/>
            <a:r>
              <a:rPr lang="en-US"/>
              <a:t>RMDs</a:t>
            </a:r>
          </a:p>
          <a:p>
            <a:pPr marL="1257300" lvl="1" indent="-533400"/>
            <a:r>
              <a:rPr lang="en-US"/>
              <a:t>IRC </a:t>
            </a:r>
            <a:r>
              <a:rPr lang="en-US">
                <a:cs typeface="Arial" charset="0"/>
              </a:rPr>
              <a:t>§</a:t>
            </a:r>
            <a:r>
              <a:rPr lang="en-US"/>
              <a:t>72(t) payments</a:t>
            </a:r>
          </a:p>
          <a:p>
            <a:pPr marL="1257300" lvl="1" indent="-533400"/>
            <a:r>
              <a:rPr lang="en-US"/>
              <a:t>Hardship distributions made pursuant to IRC </a:t>
            </a:r>
            <a:r>
              <a:rPr lang="en-US">
                <a:cs typeface="Times New Roman" pitchFamily="18" charset="0"/>
              </a:rPr>
              <a:t>§402(c)(4)</a:t>
            </a:r>
          </a:p>
          <a:p>
            <a:pPr marL="1257300" lvl="1" indent="-533400"/>
            <a:r>
              <a:rPr lang="en-US"/>
              <a:t>Distributions to plan beneficiaries (except for spouse beneficiaries)</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dirty="0"/>
              <a:t>Retirement Rollover Strategies</a:t>
            </a:r>
          </a:p>
        </p:txBody>
      </p:sp>
      <p:sp>
        <p:nvSpPr>
          <p:cNvPr id="61443" name="Rectangle 3"/>
          <p:cNvSpPr>
            <a:spLocks noGrp="1" noChangeArrowheads="1"/>
          </p:cNvSpPr>
          <p:nvPr>
            <p:ph idx="1"/>
          </p:nvPr>
        </p:nvSpPr>
        <p:spPr/>
        <p:txBody>
          <a:bodyPr/>
          <a:lstStyle/>
          <a:p>
            <a:pPr marL="609600" indent="-609600"/>
            <a:r>
              <a:rPr lang="en-US" sz="2400"/>
              <a:t>The Taxpayer must complete the rollover no later than “the 60</a:t>
            </a:r>
            <a:r>
              <a:rPr lang="en-US" sz="2400" baseline="30000"/>
              <a:t>th</a:t>
            </a:r>
            <a:r>
              <a:rPr lang="en-US" sz="2400"/>
              <a:t> day following the day on which the distributee [Taxpayer] received the property distributed.”</a:t>
            </a:r>
          </a:p>
          <a:p>
            <a:pPr marL="1258888" lvl="1" indent="-534988"/>
            <a:r>
              <a:rPr lang="en-US" sz="1800" u="sng"/>
              <a:t>Note</a:t>
            </a:r>
            <a:r>
              <a:rPr lang="en-US" sz="1800"/>
              <a:t>:  The IRS can waive the 60 day rule.</a:t>
            </a:r>
          </a:p>
          <a:p>
            <a:pPr marL="609600" indent="-609600"/>
            <a:endParaRPr lang="en-US" sz="2400"/>
          </a:p>
          <a:p>
            <a:pPr marL="609600" indent="-609600"/>
            <a:r>
              <a:rPr lang="en-US" sz="2400"/>
              <a:t>The Taxpayer must rollover the same property as received.  </a:t>
            </a:r>
          </a:p>
          <a:p>
            <a:pPr marL="1258888" lvl="1" indent="-534988"/>
            <a:r>
              <a:rPr lang="en-US" sz="1800" u="sng"/>
              <a:t>Exception:</a:t>
            </a:r>
            <a:r>
              <a:rPr lang="en-US" sz="1800"/>
              <a:t>  If the taxpayer sells the property, he or she can rollover the proceeds.</a:t>
            </a:r>
          </a:p>
          <a:p>
            <a:pPr marL="1258888" lvl="1" indent="-534988"/>
            <a:endParaRPr lang="en-US" sz="500"/>
          </a:p>
          <a:p>
            <a:pPr marL="609600" indent="-609600"/>
            <a:r>
              <a:rPr lang="en-US" sz="2400" b="1"/>
              <a:t>	Failure to rollover = Distribution = Taxable income</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dirty="0"/>
              <a:t>Retirement Rollover Strategies</a:t>
            </a:r>
          </a:p>
        </p:txBody>
      </p:sp>
      <p:sp>
        <p:nvSpPr>
          <p:cNvPr id="62467" name="Rectangle 3"/>
          <p:cNvSpPr>
            <a:spLocks noGrp="1" noChangeArrowheads="1"/>
          </p:cNvSpPr>
          <p:nvPr>
            <p:ph idx="1"/>
          </p:nvPr>
        </p:nvSpPr>
        <p:spPr/>
        <p:txBody>
          <a:bodyPr>
            <a:normAutofit/>
          </a:bodyPr>
          <a:lstStyle/>
          <a:p>
            <a:pPr marL="285750" indent="-285750"/>
            <a:r>
              <a:rPr lang="en-US" dirty="0"/>
              <a:t>IRC Section 408(d)(3)(B)</a:t>
            </a:r>
          </a:p>
          <a:p>
            <a:pPr marL="285750" indent="-285750"/>
            <a:endParaRPr lang="en-US" dirty="0"/>
          </a:p>
          <a:p>
            <a:pPr marL="285750" indent="-285750"/>
            <a:r>
              <a:rPr lang="en-US" dirty="0"/>
              <a:t>Twelve month period test – not a calendar year test</a:t>
            </a:r>
          </a:p>
          <a:p>
            <a:pPr marL="285750" indent="-285750"/>
            <a:endParaRPr lang="en-US" dirty="0"/>
          </a:p>
          <a:p>
            <a:pPr marL="285750" indent="-285750"/>
            <a:r>
              <a:rPr lang="en-US" dirty="0"/>
              <a:t>Measured by date of distribution</a:t>
            </a:r>
          </a:p>
          <a:p>
            <a:pPr marL="285750" indent="-285750"/>
            <a:endParaRPr lang="en-US" dirty="0"/>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dirty="0"/>
              <a:t>Retirement Rollover Strategies</a:t>
            </a:r>
          </a:p>
        </p:txBody>
      </p:sp>
      <p:sp>
        <p:nvSpPr>
          <p:cNvPr id="62467" name="Rectangle 3"/>
          <p:cNvSpPr>
            <a:spLocks noGrp="1" noChangeArrowheads="1"/>
          </p:cNvSpPr>
          <p:nvPr>
            <p:ph idx="1"/>
          </p:nvPr>
        </p:nvSpPr>
        <p:spPr>
          <a:xfrm>
            <a:off x="1985211" y="1219200"/>
            <a:ext cx="8229600" cy="5181600"/>
          </a:xfrm>
        </p:spPr>
        <p:txBody>
          <a:bodyPr>
            <a:normAutofit fontScale="92500" lnSpcReduction="10000"/>
          </a:bodyPr>
          <a:lstStyle/>
          <a:p>
            <a:pPr marL="285750" indent="-285750"/>
            <a:endParaRPr lang="en-US" dirty="0"/>
          </a:p>
          <a:p>
            <a:pPr marL="285750" indent="-285750"/>
            <a:r>
              <a:rPr lang="en-US" i="1" dirty="0" err="1"/>
              <a:t>Bobrow</a:t>
            </a:r>
            <a:r>
              <a:rPr lang="en-US" i="1" dirty="0"/>
              <a:t> v. Commissioner</a:t>
            </a:r>
            <a:r>
              <a:rPr lang="en-US" dirty="0"/>
              <a:t>, TC Memo 2014-21</a:t>
            </a:r>
          </a:p>
          <a:p>
            <a:pPr marL="285750" indent="-285750"/>
            <a:endParaRPr lang="en-US" dirty="0"/>
          </a:p>
          <a:p>
            <a:pPr lvl="1">
              <a:buFont typeface="Arial" panose="020B0604020202020204" pitchFamily="34" charset="0"/>
              <a:buChar char="•"/>
            </a:pPr>
            <a:r>
              <a:rPr lang="en-US" dirty="0"/>
              <a:t>Prior IRS Publication 590 example:</a:t>
            </a:r>
          </a:p>
          <a:p>
            <a:pPr lvl="1">
              <a:buFont typeface="Arial" panose="020B0604020202020204" pitchFamily="34" charset="0"/>
              <a:buChar char="•"/>
            </a:pPr>
            <a:endParaRPr lang="en-US" dirty="0"/>
          </a:p>
          <a:p>
            <a:pPr marL="1200150" lvl="2" indent="-285750"/>
            <a:r>
              <a:rPr lang="en-US" sz="1400" i="1" dirty="0"/>
              <a:t>You have two traditional IRAs, IRA-1 and IRA-2. You make a tax-free rollover of a distribution from IRA-1 into IRA-3. You cannot, within 1 year of the distribution from IRA-1, make a tax-free rollover of any distribution from either IRA-1 or IRA-3 into another traditional IRA. </a:t>
            </a:r>
          </a:p>
          <a:p>
            <a:pPr marL="1200150" lvl="2" indent="-285750"/>
            <a:endParaRPr lang="en-US" sz="1400" i="1" dirty="0"/>
          </a:p>
          <a:p>
            <a:pPr marL="1203325" lvl="2"/>
            <a:r>
              <a:rPr lang="en-US" sz="1400" i="1" dirty="0"/>
              <a:t>However, the rollover from IRA-1 into IRA-3 does not prevent you from making a tax-free rollover from IRA-2 into any other traditional IRA. This is because you have not, within the last year, rolled over, tax free, any distribution from IRA-2 or made a tax-free rollover into IRA-2.</a:t>
            </a:r>
          </a:p>
          <a:p>
            <a:pPr lvl="1">
              <a:buFont typeface="Arial" panose="020B0604020202020204" pitchFamily="34" charset="0"/>
              <a:buChar char="•"/>
            </a:pPr>
            <a:endParaRPr lang="en-US" sz="1600" dirty="0"/>
          </a:p>
          <a:p>
            <a:pPr lvl="1">
              <a:buFont typeface="Arial" panose="020B0604020202020204" pitchFamily="34" charset="0"/>
              <a:buChar char="•"/>
            </a:pPr>
            <a:r>
              <a:rPr lang="en-US" sz="2900" dirty="0"/>
              <a:t>Prop. Reg. § 1.408-4(b)(4)(ii) </a:t>
            </a:r>
          </a:p>
          <a:p>
            <a:pPr lvl="1">
              <a:buFont typeface="Arial" panose="020B0604020202020204" pitchFamily="34" charset="0"/>
              <a:buChar char="•"/>
            </a:pPr>
            <a:endParaRPr lang="en-US" sz="1600" dirty="0"/>
          </a:p>
          <a:p>
            <a:pPr lvl="1">
              <a:buFont typeface="Arial" panose="020B0604020202020204" pitchFamily="34" charset="0"/>
              <a:buChar char="•"/>
            </a:pPr>
            <a:r>
              <a:rPr lang="en-US" i="1" dirty="0" err="1"/>
              <a:t>Bobrow</a:t>
            </a:r>
            <a:r>
              <a:rPr lang="en-US" dirty="0"/>
              <a:t>: must look at </a:t>
            </a:r>
            <a:r>
              <a:rPr lang="en-US" i="1" dirty="0"/>
              <a:t>all</a:t>
            </a:r>
            <a:r>
              <a:rPr lang="en-US" dirty="0"/>
              <a:t> IRAs</a:t>
            </a:r>
          </a:p>
          <a:p>
            <a:pPr marL="285750" indent="-285750"/>
            <a:endParaRPr lang="en-US" dirty="0"/>
          </a:p>
        </p:txBody>
      </p:sp>
    </p:spTree>
    <p:extLst>
      <p:ext uri="{BB962C8B-B14F-4D97-AF65-F5344CB8AC3E}">
        <p14:creationId xmlns:p14="http://schemas.microsoft.com/office/powerpoint/2010/main" val="2444364833"/>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marL="231775" indent="-231775">
              <a:tabLst>
                <a:tab pos="231775" algn="l"/>
              </a:tabLst>
            </a:pPr>
            <a:r>
              <a:rPr lang="en-US" dirty="0"/>
              <a:t>Rollover Limitation Rule</a:t>
            </a:r>
            <a:br>
              <a:rPr lang="en-US" dirty="0"/>
            </a:br>
            <a:r>
              <a:rPr lang="en-US" sz="2800" i="1" dirty="0">
                <a:solidFill>
                  <a:srgbClr val="FF0000"/>
                </a:solidFill>
              </a:rPr>
              <a:t>Ann. 2014-15</a:t>
            </a:r>
          </a:p>
        </p:txBody>
      </p:sp>
      <p:sp>
        <p:nvSpPr>
          <p:cNvPr id="23555" name="Rectangle 3"/>
          <p:cNvSpPr>
            <a:spLocks noGrp="1" noChangeArrowheads="1"/>
          </p:cNvSpPr>
          <p:nvPr>
            <p:ph idx="1"/>
          </p:nvPr>
        </p:nvSpPr>
        <p:spPr/>
        <p:txBody>
          <a:bodyPr>
            <a:noAutofit/>
          </a:bodyPr>
          <a:lstStyle/>
          <a:p>
            <a:pPr eaLnBrk="1" hangingPunct="1">
              <a:lnSpc>
                <a:spcPct val="80000"/>
              </a:lnSpc>
              <a:buClr>
                <a:schemeClr val="tx1"/>
              </a:buClr>
              <a:defRPr/>
            </a:pPr>
            <a:r>
              <a:rPr lang="en-US" sz="2300" dirty="0"/>
              <a:t>Addresses the application to IRAs of the one-rollover-per-year limitation and provides transition relief for owners of IRAs.</a:t>
            </a:r>
          </a:p>
          <a:p>
            <a:pPr eaLnBrk="1" hangingPunct="1">
              <a:lnSpc>
                <a:spcPct val="80000"/>
              </a:lnSpc>
              <a:buClr>
                <a:schemeClr val="tx1"/>
              </a:buClr>
              <a:defRPr/>
            </a:pPr>
            <a:endParaRPr lang="en-US" sz="2300" dirty="0"/>
          </a:p>
          <a:p>
            <a:pPr eaLnBrk="1" hangingPunct="1">
              <a:lnSpc>
                <a:spcPct val="80000"/>
              </a:lnSpc>
              <a:buClr>
                <a:schemeClr val="tx1"/>
              </a:buClr>
              <a:defRPr/>
            </a:pPr>
            <a:r>
              <a:rPr lang="en-US" sz="2300" dirty="0"/>
              <a:t>Proposed Regulation § 1.408-4(b)(4)(ii) and IRS Publication 590, Individual Retirement Arrangements (IRAs), provide that one-rollover-per-year limitation is applied on an IRA-by-IRA basis.  </a:t>
            </a:r>
          </a:p>
          <a:p>
            <a:pPr eaLnBrk="1" hangingPunct="1">
              <a:lnSpc>
                <a:spcPct val="80000"/>
              </a:lnSpc>
              <a:buClr>
                <a:schemeClr val="tx1"/>
              </a:buClr>
              <a:defRPr/>
            </a:pPr>
            <a:endParaRPr lang="en-US" sz="2300" dirty="0"/>
          </a:p>
          <a:p>
            <a:pPr eaLnBrk="1" hangingPunct="1">
              <a:lnSpc>
                <a:spcPct val="80000"/>
              </a:lnSpc>
              <a:buClr>
                <a:schemeClr val="tx1"/>
              </a:buClr>
              <a:defRPr/>
            </a:pPr>
            <a:r>
              <a:rPr lang="en-US" sz="2300" i="1" dirty="0" err="1"/>
              <a:t>Bobrow</a:t>
            </a:r>
            <a:r>
              <a:rPr lang="en-US" sz="2300" i="1" dirty="0"/>
              <a:t> v. Commissioner</a:t>
            </a:r>
            <a:r>
              <a:rPr lang="en-US" sz="2300" dirty="0"/>
              <a:t>, T.C. Memo. 2014-21: the limitation applies on an aggregate basis, meaning that an individual could not make an IRA-to-IRA rollover if he or she had made such a rollover involving any of</a:t>
            </a:r>
            <a:endParaRPr lang="en-US" sz="2200" b="1" dirty="0"/>
          </a:p>
          <a:p>
            <a:pPr marL="0" indent="0">
              <a:lnSpc>
                <a:spcPct val="80000"/>
              </a:lnSpc>
              <a:buClr>
                <a:schemeClr val="tx1"/>
              </a:buClr>
              <a:buFontTx/>
              <a:buChar char="•"/>
              <a:defRPr/>
            </a:pPr>
            <a:endParaRPr lang="en-US" sz="2200" b="1"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marL="231775" indent="-231775">
              <a:tabLst>
                <a:tab pos="231775" algn="l"/>
              </a:tabLst>
            </a:pPr>
            <a:r>
              <a:rPr lang="en-US" dirty="0"/>
              <a:t>Rollover Limitation Rule</a:t>
            </a:r>
            <a:br>
              <a:rPr lang="en-US" dirty="0"/>
            </a:br>
            <a:r>
              <a:rPr lang="en-US" sz="2800" i="1" dirty="0">
                <a:solidFill>
                  <a:srgbClr val="FF0000"/>
                </a:solidFill>
              </a:rPr>
              <a:t>Ann. 2014-15 Cont.</a:t>
            </a:r>
          </a:p>
        </p:txBody>
      </p:sp>
      <p:sp>
        <p:nvSpPr>
          <p:cNvPr id="23555" name="Rectangle 3"/>
          <p:cNvSpPr>
            <a:spLocks noGrp="1" noChangeArrowheads="1"/>
          </p:cNvSpPr>
          <p:nvPr>
            <p:ph idx="1"/>
          </p:nvPr>
        </p:nvSpPr>
        <p:spPr/>
        <p:txBody>
          <a:bodyPr>
            <a:noAutofit/>
          </a:bodyPr>
          <a:lstStyle/>
          <a:p>
            <a:pPr eaLnBrk="1" hangingPunct="1">
              <a:lnSpc>
                <a:spcPct val="80000"/>
              </a:lnSpc>
              <a:buClr>
                <a:schemeClr val="tx1"/>
              </a:buClr>
              <a:defRPr/>
            </a:pPr>
            <a:r>
              <a:rPr lang="en-US" sz="2400" dirty="0"/>
              <a:t>The IRS will follow the interpretation in </a:t>
            </a:r>
            <a:r>
              <a:rPr lang="en-US" sz="2400" i="1" dirty="0" err="1"/>
              <a:t>Bobrow</a:t>
            </a:r>
            <a:r>
              <a:rPr lang="en-US" sz="2400" dirty="0"/>
              <a:t> and withdrew the proposed regulation and will revise Publication 590 to the extent needed to follow that interpretation. </a:t>
            </a:r>
          </a:p>
          <a:p>
            <a:pPr marL="666750" lvl="1" indent="-342900">
              <a:lnSpc>
                <a:spcPct val="80000"/>
              </a:lnSpc>
              <a:buClr>
                <a:schemeClr val="tx1"/>
              </a:buClr>
              <a:buFont typeface="Arial" charset="0"/>
              <a:buChar char="•"/>
              <a:defRPr/>
            </a:pPr>
            <a:r>
              <a:rPr lang="en-US" sz="1700" dirty="0"/>
              <a:t>REG- 209459-78 – July 11, 2014</a:t>
            </a:r>
          </a:p>
          <a:p>
            <a:pPr eaLnBrk="1" hangingPunct="1">
              <a:lnSpc>
                <a:spcPct val="80000"/>
              </a:lnSpc>
              <a:buClr>
                <a:schemeClr val="tx1"/>
              </a:buClr>
              <a:defRPr/>
            </a:pPr>
            <a:endParaRPr lang="en-US" sz="2400" dirty="0"/>
          </a:p>
          <a:p>
            <a:pPr eaLnBrk="1" hangingPunct="1">
              <a:lnSpc>
                <a:spcPct val="80000"/>
              </a:lnSpc>
              <a:buClr>
                <a:schemeClr val="tx1"/>
              </a:buClr>
              <a:defRPr/>
            </a:pPr>
            <a:r>
              <a:rPr lang="en-US" sz="2400" dirty="0"/>
              <a:t>Will not affect the ability of an IRA owner to transfer funds from one IRA trustee directly to another, because such a transfer is not a rollover and, therefore, is not subject to the one-rollover-per-year limitation. </a:t>
            </a:r>
          </a:p>
          <a:p>
            <a:pPr eaLnBrk="1" hangingPunct="1">
              <a:lnSpc>
                <a:spcPct val="80000"/>
              </a:lnSpc>
              <a:buClr>
                <a:schemeClr val="tx1"/>
              </a:buClr>
              <a:defRPr/>
            </a:pPr>
            <a:endParaRPr lang="en-US" sz="2400" dirty="0"/>
          </a:p>
          <a:p>
            <a:pPr eaLnBrk="1" hangingPunct="1">
              <a:lnSpc>
                <a:spcPct val="80000"/>
              </a:lnSpc>
              <a:buClr>
                <a:schemeClr val="tx1"/>
              </a:buClr>
              <a:defRPr/>
            </a:pPr>
            <a:r>
              <a:rPr lang="en-US" sz="2400" dirty="0"/>
              <a:t>IRS will not apply the </a:t>
            </a:r>
            <a:r>
              <a:rPr lang="en-US" sz="2400" i="1" dirty="0" err="1"/>
              <a:t>Bobrow</a:t>
            </a:r>
            <a:r>
              <a:rPr lang="en-US" sz="2400" dirty="0"/>
              <a:t> interpretation to any rollover that involves an IRA distribution occurring before January 1, 2015.</a:t>
            </a:r>
          </a:p>
          <a:p>
            <a:pPr marL="0" indent="0">
              <a:lnSpc>
                <a:spcPct val="80000"/>
              </a:lnSpc>
              <a:buClr>
                <a:schemeClr val="tx1"/>
              </a:buClr>
              <a:buNone/>
              <a:defRPr/>
            </a:pPr>
            <a:endParaRPr lang="en-US" sz="2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1905000" y="4419600"/>
            <a:ext cx="8305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3200" i="1"/>
              <a:t>“Plans are nothing; planning is everything” </a:t>
            </a:r>
            <a:br>
              <a:rPr lang="en-US" sz="3200" i="1"/>
            </a:br>
            <a:r>
              <a:rPr lang="en-US" sz="3200" i="1"/>
              <a:t>			– Dwight D. Eisenhower</a:t>
            </a:r>
          </a:p>
        </p:txBody>
      </p:sp>
      <p:sp>
        <p:nvSpPr>
          <p:cNvPr id="14339" name="Title 1"/>
          <p:cNvSpPr>
            <a:spLocks noGrp="1"/>
          </p:cNvSpPr>
          <p:nvPr>
            <p:ph type="title"/>
          </p:nvPr>
        </p:nvSpPr>
        <p:spPr>
          <a:xfrm>
            <a:off x="1828800" y="1752600"/>
            <a:ext cx="8534400" cy="1143000"/>
          </a:xfrm>
        </p:spPr>
        <p:txBody>
          <a:bodyPr>
            <a:normAutofit fontScale="90000"/>
          </a:bodyPr>
          <a:lstStyle/>
          <a:p>
            <a:pPr eaLnBrk="1" hangingPunct="1"/>
            <a:r>
              <a:rPr lang="en-US" b="1"/>
              <a:t>Introduction to Retirement Distribution Planning</a:t>
            </a:r>
            <a:br>
              <a:rPr lang="en-US" sz="6000" b="1"/>
            </a:br>
            <a:r>
              <a:rPr lang="en-US" sz="4000" b="1" i="1"/>
              <a:t>Why Retirement Distribution Planning is Important</a:t>
            </a:r>
            <a:endParaRPr lang="en-US" sz="4000"/>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marL="231775" indent="-231775">
              <a:tabLst>
                <a:tab pos="231775" algn="l"/>
              </a:tabLst>
            </a:pPr>
            <a:r>
              <a:rPr lang="en-US" dirty="0"/>
              <a:t>Rollover Limitation Rule</a:t>
            </a:r>
            <a:br>
              <a:rPr lang="en-US" dirty="0"/>
            </a:br>
            <a:r>
              <a:rPr lang="en-US" sz="2800" i="1" dirty="0">
                <a:solidFill>
                  <a:srgbClr val="FF0000"/>
                </a:solidFill>
              </a:rPr>
              <a:t>Ann. 2014-32</a:t>
            </a:r>
          </a:p>
        </p:txBody>
      </p:sp>
      <p:sp>
        <p:nvSpPr>
          <p:cNvPr id="23555" name="Rectangle 3"/>
          <p:cNvSpPr>
            <a:spLocks noGrp="1" noChangeArrowheads="1"/>
          </p:cNvSpPr>
          <p:nvPr>
            <p:ph idx="1"/>
          </p:nvPr>
        </p:nvSpPr>
        <p:spPr/>
        <p:txBody>
          <a:bodyPr>
            <a:noAutofit/>
          </a:bodyPr>
          <a:lstStyle/>
          <a:p>
            <a:pPr marL="457200" indent="-457200">
              <a:defRPr/>
            </a:pPr>
            <a:r>
              <a:rPr lang="en-US" sz="2400" dirty="0"/>
              <a:t>Ann. 2014-32 - IRS confirmed that the IRS will apply the rollover aggregation rule in </a:t>
            </a:r>
            <a:r>
              <a:rPr lang="en-US" sz="2400" i="1" dirty="0" err="1"/>
              <a:t>Bobrow</a:t>
            </a:r>
            <a:r>
              <a:rPr lang="en-US" sz="2400" dirty="0"/>
              <a:t> which takes into account all distributions and rollovers among an individual's IRAs to distributions from different IRAs only if each distributions occurs after 2014. </a:t>
            </a:r>
          </a:p>
          <a:p>
            <a:pPr marL="457200" indent="-457200">
              <a:defRPr/>
            </a:pPr>
            <a:endParaRPr lang="en-US" sz="2400" dirty="0"/>
          </a:p>
          <a:p>
            <a:pPr marL="457200" indent="-457200">
              <a:defRPr/>
            </a:pPr>
            <a:r>
              <a:rPr lang="en-US" sz="2400" dirty="0"/>
              <a:t>An individual receiving an IRA distribution on or after January 1, 2015 cannot roll over any portion of the distribution into an IRA if the individual has received a distribution from any IRA in the preceding one year period that was rolled over into an IRA. </a:t>
            </a:r>
          </a:p>
          <a:p>
            <a:pPr marL="0" indent="0">
              <a:lnSpc>
                <a:spcPct val="80000"/>
              </a:lnSpc>
              <a:buClr>
                <a:schemeClr val="tx1"/>
              </a:buClr>
              <a:buNone/>
              <a:defRPr/>
            </a:pPr>
            <a:endParaRPr lang="en-US" sz="2200"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marL="231775" indent="-231775">
              <a:tabLst>
                <a:tab pos="231775" algn="l"/>
              </a:tabLst>
            </a:pPr>
            <a:r>
              <a:rPr lang="en-US" dirty="0"/>
              <a:t>Rollover Limitation Rule</a:t>
            </a:r>
            <a:br>
              <a:rPr lang="en-US" dirty="0"/>
            </a:br>
            <a:r>
              <a:rPr lang="en-US" sz="2800" i="1" dirty="0">
                <a:solidFill>
                  <a:srgbClr val="FF0000"/>
                </a:solidFill>
              </a:rPr>
              <a:t>Ann. 2014-32 Cont.</a:t>
            </a:r>
          </a:p>
        </p:txBody>
      </p:sp>
      <p:sp>
        <p:nvSpPr>
          <p:cNvPr id="23555" name="Rectangle 3"/>
          <p:cNvSpPr>
            <a:spLocks noGrp="1" noChangeArrowheads="1"/>
          </p:cNvSpPr>
          <p:nvPr>
            <p:ph idx="1"/>
          </p:nvPr>
        </p:nvSpPr>
        <p:spPr/>
        <p:txBody>
          <a:bodyPr>
            <a:noAutofit/>
          </a:bodyPr>
          <a:lstStyle/>
          <a:p>
            <a:pPr marL="457200" indent="-457200">
              <a:defRPr/>
            </a:pPr>
            <a:r>
              <a:rPr lang="en-US" sz="2400" dirty="0"/>
              <a:t>However, as a transition rule for distributions in 2015, a distribution occurring in 2014 that was rolled over is disregarded for purposes of determining whether a 2015 distribution can be rolled over under § 408(d)(3)(A)(</a:t>
            </a:r>
            <a:r>
              <a:rPr lang="en-US" sz="2400" dirty="0" err="1"/>
              <a:t>i</a:t>
            </a:r>
            <a:r>
              <a:rPr lang="en-US" sz="2400" dirty="0"/>
              <a:t>), provided that the 2015 distribution is from a different IRA that neither made nor received the 2014 distribution. In other words, the </a:t>
            </a:r>
            <a:r>
              <a:rPr lang="en-US" sz="2400" i="1" dirty="0" err="1"/>
              <a:t>Bobrow</a:t>
            </a:r>
            <a:r>
              <a:rPr lang="en-US" sz="2400" dirty="0"/>
              <a:t> aggregation rule, which takes into account all distributions and rollovers among an individual's IRAs, will apply to distributions from different IRAs only if each of the distributions occurs after 2014.</a:t>
            </a:r>
          </a:p>
          <a:p>
            <a:pPr marL="0" indent="0">
              <a:lnSpc>
                <a:spcPct val="80000"/>
              </a:lnSpc>
              <a:buClr>
                <a:schemeClr val="tx1"/>
              </a:buClr>
              <a:buNone/>
              <a:defRPr/>
            </a:pPr>
            <a:endParaRPr lang="en-US" sz="2200" b="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marL="231775" indent="-231775">
              <a:tabLst>
                <a:tab pos="231775" algn="l"/>
              </a:tabLst>
            </a:pPr>
            <a:r>
              <a:rPr lang="en-US" dirty="0"/>
              <a:t>IRA Rollovers</a:t>
            </a:r>
            <a:br>
              <a:rPr lang="en-US" dirty="0"/>
            </a:br>
            <a:r>
              <a:rPr lang="en-US" sz="2800" i="1" dirty="0">
                <a:solidFill>
                  <a:srgbClr val="FF0000"/>
                </a:solidFill>
              </a:rPr>
              <a:t>Ann. 2014-32 Cont.</a:t>
            </a:r>
            <a:endParaRPr lang="en-US" sz="3600" i="1" dirty="0">
              <a:solidFill>
                <a:srgbClr val="FF0000"/>
              </a:solidFill>
            </a:endParaRPr>
          </a:p>
        </p:txBody>
      </p:sp>
      <p:sp>
        <p:nvSpPr>
          <p:cNvPr id="23555" name="Rectangle 3"/>
          <p:cNvSpPr>
            <a:spLocks noGrp="1" noChangeArrowheads="1"/>
          </p:cNvSpPr>
          <p:nvPr>
            <p:ph idx="1"/>
          </p:nvPr>
        </p:nvSpPr>
        <p:spPr/>
        <p:txBody>
          <a:bodyPr>
            <a:noAutofit/>
          </a:bodyPr>
          <a:lstStyle/>
          <a:p>
            <a:pPr marL="457200" indent="-457200">
              <a:defRPr/>
            </a:pPr>
            <a:r>
              <a:rPr lang="en-US" sz="2000" dirty="0"/>
              <a:t>A rollover from a traditional IRA to a Roth IRA (a “conversion”) is not subject to the one-rollover-per-year limitation.</a:t>
            </a:r>
          </a:p>
          <a:p>
            <a:pPr marL="457200" indent="-457200">
              <a:defRPr/>
            </a:pPr>
            <a:endParaRPr lang="en-US" sz="2000" dirty="0"/>
          </a:p>
          <a:p>
            <a:pPr marL="457200" indent="-457200">
              <a:defRPr/>
            </a:pPr>
            <a:r>
              <a:rPr lang="en-US" sz="2000" dirty="0"/>
              <a:t>The one-rollover-per-year limitation does not apply to a rollover to or from a qualified plan (and such a rollover is disregarded in applying the one-rollover-per-year limitation to other rollovers), nor does it apply to trustee-to-trustee transfers. </a:t>
            </a:r>
          </a:p>
          <a:p>
            <a:pPr marL="457200" indent="-457200">
              <a:defRPr/>
            </a:pPr>
            <a:endParaRPr lang="en-US" sz="2000" dirty="0"/>
          </a:p>
          <a:p>
            <a:pPr marL="457200" indent="-457200">
              <a:defRPr/>
            </a:pPr>
            <a:r>
              <a:rPr lang="en-US" sz="2000" dirty="0"/>
              <a:t>IRA trustees are encouraged to offer IRA owners requesting a distribution for rollover the option of a trustee-to-trustee transfer from one IRA to another IRA. </a:t>
            </a:r>
          </a:p>
          <a:p>
            <a:pPr marL="0" indent="0">
              <a:lnSpc>
                <a:spcPct val="80000"/>
              </a:lnSpc>
              <a:buClr>
                <a:schemeClr val="tx1"/>
              </a:buClr>
              <a:buNone/>
              <a:defRPr/>
            </a:pPr>
            <a:endParaRPr lang="en-US" sz="2200" b="1"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dirty="0"/>
              <a:t>Retirement Rollover Strategies</a:t>
            </a:r>
          </a:p>
        </p:txBody>
      </p:sp>
      <p:sp>
        <p:nvSpPr>
          <p:cNvPr id="60419" name="Rectangle 3"/>
          <p:cNvSpPr>
            <a:spLocks noGrp="1" noChangeArrowheads="1"/>
          </p:cNvSpPr>
          <p:nvPr>
            <p:ph idx="1"/>
          </p:nvPr>
        </p:nvSpPr>
        <p:spPr/>
        <p:txBody>
          <a:bodyPr/>
          <a:lstStyle/>
          <a:p>
            <a:pPr marL="0" indent="0">
              <a:buNone/>
              <a:defRPr/>
            </a:pPr>
            <a:r>
              <a:rPr lang="en-US" dirty="0"/>
              <a:t>Qualified Plans must withhold 20% when making a rollover distribution.</a:t>
            </a:r>
          </a:p>
          <a:p>
            <a:pPr marL="609600" indent="-609600">
              <a:defRPr/>
            </a:pPr>
            <a:endParaRPr lang="en-US" dirty="0"/>
          </a:p>
          <a:p>
            <a:pPr marL="1304925" lvl="1" indent="-581025">
              <a:defRPr/>
            </a:pPr>
            <a:r>
              <a:rPr lang="en-US" dirty="0"/>
              <a:t>Does not apply on rollovers from IRAs.</a:t>
            </a:r>
          </a:p>
          <a:p>
            <a:pPr marL="1304925" lvl="1" indent="-581025">
              <a:defRPr/>
            </a:pPr>
            <a:r>
              <a:rPr lang="en-US" dirty="0"/>
              <a:t>Does not apply to direct transfers.</a:t>
            </a:r>
          </a:p>
          <a:p>
            <a:pPr marL="1304925" lvl="1" indent="-581025">
              <a:defRPr/>
            </a:pPr>
            <a:r>
              <a:rPr lang="en-US" dirty="0"/>
              <a:t>Does not apply to rollover distributions of company stock in the plan.</a:t>
            </a:r>
            <a:r>
              <a:rPr lang="en-US" dirty="0">
                <a:effectLst>
                  <a:outerShdw blurRad="38100" dist="38100" dir="2700000" algn="tl">
                    <a:srgbClr val="C0C0C0"/>
                  </a:outerShdw>
                </a:effectLst>
              </a:rPr>
              <a:t>	</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dirty="0"/>
              <a:t>Retirement Rollover Strategies</a:t>
            </a:r>
            <a:br>
              <a:rPr lang="en-US" dirty="0"/>
            </a:br>
            <a:r>
              <a:rPr lang="en-US" sz="2800" i="1" dirty="0">
                <a:solidFill>
                  <a:srgbClr val="FF0000"/>
                </a:solidFill>
              </a:rPr>
              <a:t>IRA Rollover Advantages</a:t>
            </a:r>
          </a:p>
        </p:txBody>
      </p:sp>
      <p:sp>
        <p:nvSpPr>
          <p:cNvPr id="73731" name="Rectangle 3"/>
          <p:cNvSpPr>
            <a:spLocks noGrp="1" noChangeArrowheads="1"/>
          </p:cNvSpPr>
          <p:nvPr>
            <p:ph idx="1"/>
          </p:nvPr>
        </p:nvSpPr>
        <p:spPr/>
        <p:txBody>
          <a:bodyPr>
            <a:normAutofit lnSpcReduction="10000"/>
          </a:bodyPr>
          <a:lstStyle/>
          <a:p>
            <a:pPr marL="609600" indent="-609600"/>
            <a:r>
              <a:rPr lang="en-US" sz="2400" dirty="0"/>
              <a:t>The </a:t>
            </a:r>
            <a:r>
              <a:rPr lang="en-US" sz="2400" u="sng" dirty="0"/>
              <a:t>primary advantage</a:t>
            </a:r>
            <a:r>
              <a:rPr lang="en-US" sz="2400" dirty="0"/>
              <a:t> of a rollover is to preserve stretch out capability for the designated beneficiary</a:t>
            </a:r>
          </a:p>
          <a:p>
            <a:pPr marL="609600" indent="-609600"/>
            <a:endParaRPr lang="en-US" sz="2400" dirty="0"/>
          </a:p>
          <a:p>
            <a:pPr marL="609600" indent="-609600"/>
            <a:r>
              <a:rPr lang="en-US" sz="2400" dirty="0"/>
              <a:t>Ability to convert to a Roth IRA</a:t>
            </a:r>
          </a:p>
          <a:p>
            <a:pPr marL="609600" indent="-609600"/>
            <a:endParaRPr lang="en-US" sz="2400" dirty="0"/>
          </a:p>
          <a:p>
            <a:pPr marL="609600" indent="-609600"/>
            <a:r>
              <a:rPr lang="en-US" sz="2400" dirty="0"/>
              <a:t>Greater investment choices through an IRA</a:t>
            </a:r>
          </a:p>
          <a:p>
            <a:pPr marL="609600" indent="-609600"/>
            <a:endParaRPr lang="en-US" sz="2400" dirty="0"/>
          </a:p>
          <a:p>
            <a:pPr marL="609600" indent="-609600"/>
            <a:r>
              <a:rPr lang="en-US" sz="2400" dirty="0"/>
              <a:t>Greater investment expertise through the investment adviser who set up the IRA (as opposed to the company’s human resource office) </a:t>
            </a:r>
          </a:p>
          <a:p>
            <a:pPr marL="609600" indent="-609600"/>
            <a:endParaRPr lang="en-US" sz="2400" dirty="0"/>
          </a:p>
          <a:p>
            <a:pPr marL="609600" indent="-609600"/>
            <a:r>
              <a:rPr lang="en-US" sz="2400" dirty="0"/>
              <a:t>Account consolidation</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dirty="0"/>
              <a:t>Retirement Rollover Strategies</a:t>
            </a:r>
            <a:br>
              <a:rPr lang="en-US" dirty="0"/>
            </a:br>
            <a:r>
              <a:rPr lang="en-US" sz="2400" i="1" dirty="0">
                <a:solidFill>
                  <a:srgbClr val="FF0000"/>
                </a:solidFill>
              </a:rPr>
              <a:t>Important Questions to Ask When Choosing an IRA Custodian</a:t>
            </a:r>
          </a:p>
        </p:txBody>
      </p:sp>
      <p:sp>
        <p:nvSpPr>
          <p:cNvPr id="74755" name="Rectangle 3"/>
          <p:cNvSpPr>
            <a:spLocks noGrp="1" noChangeArrowheads="1"/>
          </p:cNvSpPr>
          <p:nvPr>
            <p:ph idx="1"/>
          </p:nvPr>
        </p:nvSpPr>
        <p:spPr/>
        <p:txBody>
          <a:bodyPr>
            <a:normAutofit/>
          </a:bodyPr>
          <a:lstStyle/>
          <a:p>
            <a:pPr eaLnBrk="1" hangingPunct="1">
              <a:lnSpc>
                <a:spcPct val="90000"/>
              </a:lnSpc>
              <a:buClr>
                <a:schemeClr val="tx1"/>
              </a:buClr>
            </a:pPr>
            <a:r>
              <a:rPr lang="en-US" sz="2400" dirty="0"/>
              <a:t>Does the custodian permit the “stretch out” option?</a:t>
            </a:r>
          </a:p>
          <a:p>
            <a:pPr eaLnBrk="1" hangingPunct="1">
              <a:lnSpc>
                <a:spcPct val="90000"/>
              </a:lnSpc>
              <a:buClr>
                <a:schemeClr val="tx1"/>
              </a:buClr>
            </a:pPr>
            <a:endParaRPr lang="en-US" sz="2400" dirty="0"/>
          </a:p>
          <a:p>
            <a:pPr eaLnBrk="1" hangingPunct="1">
              <a:lnSpc>
                <a:spcPct val="90000"/>
              </a:lnSpc>
              <a:buClr>
                <a:schemeClr val="tx1"/>
              </a:buClr>
            </a:pPr>
            <a:r>
              <a:rPr lang="en-US" sz="2400" dirty="0"/>
              <a:t>What are the default provisions in the plan?</a:t>
            </a:r>
          </a:p>
          <a:p>
            <a:pPr eaLnBrk="1" hangingPunct="1">
              <a:lnSpc>
                <a:spcPct val="90000"/>
              </a:lnSpc>
              <a:buClr>
                <a:schemeClr val="tx1"/>
              </a:buClr>
            </a:pPr>
            <a:endParaRPr lang="en-US" sz="2400" dirty="0"/>
          </a:p>
          <a:p>
            <a:pPr eaLnBrk="1" hangingPunct="1">
              <a:lnSpc>
                <a:spcPct val="90000"/>
              </a:lnSpc>
              <a:buClr>
                <a:schemeClr val="tx1"/>
              </a:buClr>
            </a:pPr>
            <a:r>
              <a:rPr lang="en-US" sz="2400" dirty="0"/>
              <a:t>Does the custodian permit “per </a:t>
            </a:r>
            <a:r>
              <a:rPr lang="en-US" sz="2400" dirty="0" err="1"/>
              <a:t>stirpes</a:t>
            </a:r>
            <a:r>
              <a:rPr lang="en-US" sz="2400" dirty="0"/>
              <a:t>” distributions?</a:t>
            </a:r>
          </a:p>
          <a:p>
            <a:pPr eaLnBrk="1" hangingPunct="1">
              <a:lnSpc>
                <a:spcPct val="90000"/>
              </a:lnSpc>
              <a:buClr>
                <a:schemeClr val="tx1"/>
              </a:buClr>
            </a:pPr>
            <a:endParaRPr lang="en-US" sz="2400" dirty="0"/>
          </a:p>
          <a:p>
            <a:pPr eaLnBrk="1" hangingPunct="1">
              <a:lnSpc>
                <a:spcPct val="90000"/>
              </a:lnSpc>
              <a:buClr>
                <a:schemeClr val="tx1"/>
              </a:buClr>
            </a:pPr>
            <a:r>
              <a:rPr lang="en-US" sz="2400" dirty="0"/>
              <a:t>Will the custodian recognize your customized IRA beneficiary form?</a:t>
            </a:r>
          </a:p>
          <a:p>
            <a:pPr eaLnBrk="1" hangingPunct="1">
              <a:lnSpc>
                <a:spcPct val="90000"/>
              </a:lnSpc>
              <a:buClr>
                <a:schemeClr val="tx1"/>
              </a:buClr>
            </a:pPr>
            <a:endParaRPr lang="en-US" sz="2400" dirty="0"/>
          </a:p>
          <a:p>
            <a:pPr eaLnBrk="1" hangingPunct="1">
              <a:lnSpc>
                <a:spcPct val="90000"/>
              </a:lnSpc>
              <a:buClr>
                <a:schemeClr val="tx1"/>
              </a:buClr>
            </a:pPr>
            <a:r>
              <a:rPr lang="en-US" sz="2400" dirty="0"/>
              <a:t>Can the beneficiary name a beneficiary?</a:t>
            </a:r>
          </a:p>
          <a:p>
            <a:pPr eaLnBrk="1" hangingPunct="1">
              <a:lnSpc>
                <a:spcPct val="90000"/>
              </a:lnSpc>
              <a:buClr>
                <a:schemeClr val="tx1"/>
              </a:buClr>
            </a:pPr>
            <a:endParaRPr lang="en-US" sz="2400" dirty="0"/>
          </a:p>
          <a:p>
            <a:pPr eaLnBrk="1" hangingPunct="1">
              <a:lnSpc>
                <a:spcPct val="90000"/>
              </a:lnSpc>
              <a:buClr>
                <a:schemeClr val="tx1"/>
              </a:buClr>
            </a:pPr>
            <a:r>
              <a:rPr lang="en-US" sz="2400" dirty="0"/>
              <a:t>Can the client name a trust as beneficiary?</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dirty="0"/>
              <a:t>Retirement Rollover Strategies</a:t>
            </a:r>
            <a:br>
              <a:rPr lang="en-US" dirty="0"/>
            </a:br>
            <a:r>
              <a:rPr lang="en-US" sz="2400" i="1" dirty="0">
                <a:solidFill>
                  <a:srgbClr val="FF0000"/>
                </a:solidFill>
              </a:rPr>
              <a:t>Important Questions to Ask When Choosing an IRA Custodian</a:t>
            </a:r>
          </a:p>
        </p:txBody>
      </p:sp>
      <p:sp>
        <p:nvSpPr>
          <p:cNvPr id="75779" name="Rectangle 3"/>
          <p:cNvSpPr>
            <a:spLocks noGrp="1" noChangeArrowheads="1"/>
          </p:cNvSpPr>
          <p:nvPr>
            <p:ph idx="1"/>
          </p:nvPr>
        </p:nvSpPr>
        <p:spPr/>
        <p:txBody>
          <a:bodyPr/>
          <a:lstStyle/>
          <a:p>
            <a:pPr eaLnBrk="1" hangingPunct="1"/>
            <a:r>
              <a:rPr lang="en-US" sz="2400" dirty="0"/>
              <a:t>Can non-spouse beneficiaries move investments via a trustee-to-trustee transfer?</a:t>
            </a:r>
          </a:p>
          <a:p>
            <a:pPr eaLnBrk="1" hangingPunct="1"/>
            <a:endParaRPr lang="en-US" sz="2400" dirty="0"/>
          </a:p>
          <a:p>
            <a:pPr eaLnBrk="1" hangingPunct="1"/>
            <a:r>
              <a:rPr lang="en-US" sz="2400" dirty="0"/>
              <a:t>Does the custodian plan permit multiple beneficiaries to split the account after the participant’s death?</a:t>
            </a:r>
          </a:p>
          <a:p>
            <a:pPr eaLnBrk="1" hangingPunct="1"/>
            <a:endParaRPr lang="en-US" sz="2400" dirty="0"/>
          </a:p>
          <a:p>
            <a:pPr eaLnBrk="1" hangingPunct="1"/>
            <a:r>
              <a:rPr lang="en-US" sz="2400" dirty="0"/>
              <a:t>Will the custodian accept your Durable Power of Attorney?</a:t>
            </a:r>
          </a:p>
          <a:p>
            <a:pPr eaLnBrk="1" hangingPunct="1"/>
            <a:endParaRPr lang="en-US" sz="2400" dirty="0"/>
          </a:p>
          <a:p>
            <a:pPr eaLnBrk="1" hangingPunct="1"/>
            <a:r>
              <a:rPr lang="en-US" sz="2400" dirty="0"/>
              <a:t>What are the provisions in the custodial agreement regarding divorce?</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dirty="0"/>
              <a:t>Retirement Rollover Strategies</a:t>
            </a:r>
            <a:br>
              <a:rPr lang="en-US" dirty="0"/>
            </a:br>
            <a:r>
              <a:rPr lang="en-US" sz="2800" i="1" dirty="0">
                <a:solidFill>
                  <a:srgbClr val="FF0000"/>
                </a:solidFill>
              </a:rPr>
              <a:t>Exception to 60-Day Rollover Rule</a:t>
            </a:r>
          </a:p>
        </p:txBody>
      </p:sp>
      <p:sp>
        <p:nvSpPr>
          <p:cNvPr id="76803" name="Rectangle 3"/>
          <p:cNvSpPr>
            <a:spLocks noGrp="1" noChangeArrowheads="1"/>
          </p:cNvSpPr>
          <p:nvPr>
            <p:ph idx="1"/>
          </p:nvPr>
        </p:nvSpPr>
        <p:spPr/>
        <p:txBody>
          <a:bodyPr/>
          <a:lstStyle/>
          <a:p>
            <a:pPr marL="0" indent="0">
              <a:lnSpc>
                <a:spcPct val="80000"/>
              </a:lnSpc>
              <a:buNone/>
              <a:tabLst>
                <a:tab pos="177800" algn="l"/>
              </a:tabLst>
            </a:pPr>
            <a:endParaRPr lang="en-US" dirty="0"/>
          </a:p>
          <a:p>
            <a:pPr marL="0" indent="0">
              <a:lnSpc>
                <a:spcPct val="80000"/>
              </a:lnSpc>
              <a:buNone/>
              <a:tabLst>
                <a:tab pos="177800" algn="l"/>
              </a:tabLst>
            </a:pPr>
            <a:r>
              <a:rPr lang="en-US" dirty="0"/>
              <a:t>IRC § 408(d)(3)(I) provides that the Secretary may waive the 60-day requirement where the failure to waive such requirement would be against equity or good conscience, including casualty, disaster, or other events beyond the reasonable control of the individual.</a:t>
            </a:r>
            <a:endParaRPr lang="en-US" sz="2400" dirty="0"/>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dirty="0"/>
              <a:t>Retirement Rollover Strategies</a:t>
            </a:r>
            <a:br>
              <a:rPr lang="en-US" dirty="0"/>
            </a:br>
            <a:r>
              <a:rPr lang="en-US" sz="2800" i="1" dirty="0">
                <a:solidFill>
                  <a:srgbClr val="FF0000"/>
                </a:solidFill>
              </a:rPr>
              <a:t>Exception to 60-Day Rollover Rule</a:t>
            </a:r>
          </a:p>
        </p:txBody>
      </p:sp>
      <p:sp>
        <p:nvSpPr>
          <p:cNvPr id="77827" name="Rectangle 3"/>
          <p:cNvSpPr>
            <a:spLocks noGrp="1" noChangeArrowheads="1"/>
          </p:cNvSpPr>
          <p:nvPr>
            <p:ph idx="1"/>
          </p:nvPr>
        </p:nvSpPr>
        <p:spPr/>
        <p:txBody>
          <a:bodyPr/>
          <a:lstStyle/>
          <a:p>
            <a:pPr eaLnBrk="1" hangingPunct="1">
              <a:lnSpc>
                <a:spcPct val="80000"/>
              </a:lnSpc>
            </a:pPr>
            <a:r>
              <a:rPr lang="en-US" sz="2500" dirty="0"/>
              <a:t>Relief available under Rev. Proc. 2003-16</a:t>
            </a:r>
          </a:p>
          <a:p>
            <a:pPr eaLnBrk="1" hangingPunct="1">
              <a:lnSpc>
                <a:spcPct val="80000"/>
              </a:lnSpc>
            </a:pPr>
            <a:endParaRPr lang="en-US" sz="2500" dirty="0"/>
          </a:p>
          <a:p>
            <a:pPr eaLnBrk="1" hangingPunct="1">
              <a:lnSpc>
                <a:spcPct val="80000"/>
              </a:lnSpc>
            </a:pPr>
            <a:r>
              <a:rPr lang="en-US" sz="2500" dirty="0"/>
              <a:t>IRS will consider all relevant facts and circumstances, including: </a:t>
            </a:r>
          </a:p>
          <a:p>
            <a:pPr marL="1554163" lvl="2" indent="-465138">
              <a:lnSpc>
                <a:spcPct val="80000"/>
              </a:lnSpc>
            </a:pPr>
            <a:r>
              <a:rPr lang="en-US" sz="2500" dirty="0"/>
              <a:t>Errors committed by a financial institution;</a:t>
            </a:r>
          </a:p>
          <a:p>
            <a:pPr marL="1554163" lvl="2" indent="-465138">
              <a:lnSpc>
                <a:spcPct val="80000"/>
              </a:lnSpc>
            </a:pPr>
            <a:r>
              <a:rPr lang="en-US" sz="2500" dirty="0"/>
              <a:t>Inability to complete a rollover due to death, disability, hospitalization, incarceration, restrictions imposed by a foreign country or postal error; </a:t>
            </a:r>
          </a:p>
          <a:p>
            <a:pPr marL="1554163" lvl="2" indent="-465138">
              <a:lnSpc>
                <a:spcPct val="80000"/>
              </a:lnSpc>
            </a:pPr>
            <a:r>
              <a:rPr lang="en-US" sz="2500" dirty="0"/>
              <a:t>The use of the amount distributed (for example, in the case of payment by check, whether the check was cashed); and </a:t>
            </a:r>
          </a:p>
          <a:p>
            <a:pPr marL="1554163" lvl="2" indent="-465138">
              <a:lnSpc>
                <a:spcPct val="80000"/>
              </a:lnSpc>
            </a:pPr>
            <a:r>
              <a:rPr lang="en-US" sz="2500" dirty="0"/>
              <a:t>The time elapsed since the distribution occurred. </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dirty="0"/>
              <a:t>Retirement Rollover Strategies</a:t>
            </a:r>
            <a:br>
              <a:rPr lang="en-US" dirty="0"/>
            </a:br>
            <a:r>
              <a:rPr lang="en-US" sz="2800" i="1" dirty="0">
                <a:solidFill>
                  <a:srgbClr val="FF0000"/>
                </a:solidFill>
              </a:rPr>
              <a:t>Situations Where IRS Granted 60-Day Rollover Relief</a:t>
            </a:r>
          </a:p>
        </p:txBody>
      </p:sp>
      <p:sp>
        <p:nvSpPr>
          <p:cNvPr id="60419" name="Rectangle 3"/>
          <p:cNvSpPr>
            <a:spLocks noGrp="1" noChangeArrowheads="1"/>
          </p:cNvSpPr>
          <p:nvPr>
            <p:ph idx="1"/>
          </p:nvPr>
        </p:nvSpPr>
        <p:spPr/>
        <p:txBody>
          <a:bodyPr/>
          <a:lstStyle/>
          <a:p>
            <a:pPr eaLnBrk="1" hangingPunct="1">
              <a:lnSpc>
                <a:spcPct val="90000"/>
              </a:lnSpc>
              <a:defRPr/>
            </a:pPr>
            <a:r>
              <a:rPr lang="en-US" u="sng" dirty="0"/>
              <a:t>PLR 201507039</a:t>
            </a:r>
            <a:r>
              <a:rPr lang="en-US" dirty="0"/>
              <a:t>- Failure due to financial institution error.</a:t>
            </a:r>
          </a:p>
          <a:p>
            <a:pPr eaLnBrk="1" hangingPunct="1">
              <a:lnSpc>
                <a:spcPct val="90000"/>
              </a:lnSpc>
              <a:defRPr/>
            </a:pPr>
            <a:endParaRPr lang="en-US" sz="1050" dirty="0"/>
          </a:p>
          <a:p>
            <a:pPr eaLnBrk="1" hangingPunct="1">
              <a:lnSpc>
                <a:spcPct val="90000"/>
              </a:lnSpc>
              <a:defRPr/>
            </a:pPr>
            <a:r>
              <a:rPr lang="en-US" u="sng" dirty="0"/>
              <a:t>PLR 201412021</a:t>
            </a:r>
            <a:r>
              <a:rPr lang="en-US" dirty="0"/>
              <a:t>- Failure due to medical condition.</a:t>
            </a:r>
          </a:p>
          <a:p>
            <a:pPr eaLnBrk="1" hangingPunct="1">
              <a:lnSpc>
                <a:spcPct val="90000"/>
              </a:lnSpc>
              <a:defRPr/>
            </a:pPr>
            <a:endParaRPr lang="en-US" sz="1050" dirty="0"/>
          </a:p>
          <a:p>
            <a:pPr eaLnBrk="1" hangingPunct="1">
              <a:lnSpc>
                <a:spcPct val="90000"/>
              </a:lnSpc>
              <a:defRPr/>
            </a:pPr>
            <a:r>
              <a:rPr lang="en-US" u="sng" dirty="0"/>
              <a:t>PLR 201430023 </a:t>
            </a:r>
            <a:r>
              <a:rPr lang="en-US" dirty="0"/>
              <a:t>– Failure due to taxpayer being distraught over death of spouse.</a:t>
            </a:r>
          </a:p>
          <a:p>
            <a:pPr eaLnBrk="1" hangingPunct="1">
              <a:lnSpc>
                <a:spcPct val="90000"/>
              </a:lnSpc>
              <a:defRPr/>
            </a:pPr>
            <a:endParaRPr lang="en-US" sz="1050" dirty="0"/>
          </a:p>
          <a:p>
            <a:pPr eaLnBrk="1" hangingPunct="1">
              <a:lnSpc>
                <a:spcPct val="90000"/>
              </a:lnSpc>
              <a:defRPr/>
            </a:pPr>
            <a:r>
              <a:rPr lang="en-US" u="sng" dirty="0"/>
              <a:t>PLR 200623076</a:t>
            </a:r>
            <a:r>
              <a:rPr lang="en-US" dirty="0"/>
              <a:t> - Failure due to misappropriation of funds.</a:t>
            </a:r>
          </a:p>
          <a:p>
            <a:pPr marL="0" indent="0">
              <a:lnSpc>
                <a:spcPct val="80000"/>
              </a:lnSpc>
              <a:buNone/>
              <a:defRPr/>
            </a:pPr>
            <a:endParaRPr lang="en-US" sz="25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a:xfrm>
            <a:off x="1752600" y="274638"/>
            <a:ext cx="8686800" cy="1143000"/>
          </a:xfrm>
        </p:spPr>
        <p:txBody>
          <a:bodyPr/>
          <a:lstStyle/>
          <a:p>
            <a:pPr eaLnBrk="1" hangingPunct="1"/>
            <a:r>
              <a:rPr lang="en-US" sz="3200" dirty="0"/>
              <a:t>Introduction to Retirement Distribution Planning</a:t>
            </a:r>
            <a:br>
              <a:rPr lang="en-US" dirty="0"/>
            </a:br>
            <a:r>
              <a:rPr lang="en-US" sz="2800" i="1" dirty="0">
                <a:solidFill>
                  <a:srgbClr val="FF0000"/>
                </a:solidFill>
              </a:rPr>
              <a:t>Why Retirement Distribution Planning is Important</a:t>
            </a:r>
            <a:endParaRPr lang="en-US" dirty="0">
              <a:solidFill>
                <a:srgbClr val="FF0000"/>
              </a:solidFill>
            </a:endParaRPr>
          </a:p>
        </p:txBody>
      </p:sp>
      <p:sp>
        <p:nvSpPr>
          <p:cNvPr id="23554" name="Rectangle 3"/>
          <p:cNvSpPr>
            <a:spLocks noGrp="1" noChangeArrowheads="1"/>
          </p:cNvSpPr>
          <p:nvPr>
            <p:ph idx="1"/>
          </p:nvPr>
        </p:nvSpPr>
        <p:spPr/>
        <p:txBody>
          <a:bodyPr/>
          <a:lstStyle/>
          <a:p>
            <a:pPr marL="0" indent="0">
              <a:buNone/>
              <a:defRPr/>
            </a:pPr>
            <a:r>
              <a:rPr lang="en-US" sz="2100" dirty="0"/>
              <a:t>Two important reasons every estate planner must master retirement distribution planning:</a:t>
            </a:r>
          </a:p>
          <a:p>
            <a:pPr marL="1009650" lvl="1">
              <a:buClr>
                <a:schemeClr val="tx1"/>
              </a:buClr>
              <a:buFont typeface="Arial" charset="0"/>
              <a:buChar char="•"/>
              <a:defRPr/>
            </a:pPr>
            <a:endParaRPr lang="en-US" sz="2100" dirty="0"/>
          </a:p>
          <a:p>
            <a:pPr marL="1009650" lvl="1">
              <a:buClr>
                <a:schemeClr val="tx1"/>
              </a:buClr>
              <a:buFont typeface="Arial" charset="0"/>
              <a:buChar char="•"/>
              <a:defRPr/>
            </a:pPr>
            <a:r>
              <a:rPr lang="en-US" sz="2100" dirty="0"/>
              <a:t>Some estimate “qualified retirement benefits, IRAs, and life insurance proceeds may constitute as much as 75 to 80 percent of the intangible wealth of most middle-class Americans.”*</a:t>
            </a:r>
          </a:p>
          <a:p>
            <a:pPr marL="1009650" lvl="1">
              <a:buClr>
                <a:schemeClr val="tx1"/>
              </a:buClr>
              <a:buFont typeface="Arial" charset="0"/>
              <a:buChar char="•"/>
              <a:defRPr/>
            </a:pPr>
            <a:endParaRPr lang="en-US" sz="2100" dirty="0"/>
          </a:p>
          <a:p>
            <a:pPr marL="1009650" lvl="1">
              <a:buClr>
                <a:schemeClr val="tx1"/>
              </a:buClr>
              <a:buFont typeface="Arial" charset="0"/>
              <a:buChar char="•"/>
              <a:defRPr/>
            </a:pPr>
            <a:r>
              <a:rPr lang="en-US" sz="2100" dirty="0"/>
              <a:t>The law makes retirement benefits subject to estate AND income taxes at death.</a:t>
            </a:r>
          </a:p>
          <a:p>
            <a:pPr marL="0" indent="0">
              <a:buNone/>
              <a:defRPr/>
            </a:pPr>
            <a:r>
              <a:rPr lang="en-US" sz="1900" dirty="0"/>
              <a:t>      </a:t>
            </a:r>
          </a:p>
          <a:p>
            <a:pPr marL="0" indent="0">
              <a:buNone/>
              <a:defRPr/>
            </a:pPr>
            <a:r>
              <a:rPr lang="en-US" sz="1200" dirty="0"/>
              <a:t>*L. </a:t>
            </a:r>
            <a:r>
              <a:rPr lang="en-US" sz="1200" dirty="0" err="1"/>
              <a:t>Mezzullo</a:t>
            </a:r>
            <a:r>
              <a:rPr lang="en-US" sz="1200" dirty="0"/>
              <a:t>, </a:t>
            </a:r>
            <a:r>
              <a:rPr lang="en-US" sz="1200" i="1" dirty="0"/>
              <a:t>An Estate Planner’s Guide to Qualified Retirement Plan Benefits</a:t>
            </a:r>
            <a:r>
              <a:rPr lang="en-US" sz="1200" dirty="0"/>
              <a:t> (ABA Publications, 3</a:t>
            </a:r>
            <a:r>
              <a:rPr lang="en-US" sz="1200" baseline="30000" dirty="0"/>
              <a:t>rd</a:t>
            </a:r>
            <a:r>
              <a:rPr lang="en-US" sz="1200" dirty="0"/>
              <a:t> ed. 2002) at 1.</a:t>
            </a:r>
          </a:p>
          <a:p>
            <a:pPr eaLnBrk="1" hangingPunct="1">
              <a:buFont typeface="Arial" pitchFamily="34" charset="0"/>
              <a:buChar char="•"/>
              <a:defRPr/>
            </a:pPr>
            <a:endParaRPr lang="en-US" sz="2100" dirty="0"/>
          </a:p>
        </p:txBody>
      </p:sp>
      <p:sp>
        <p:nvSpPr>
          <p:cNvPr id="15364" name="Rectangle 8"/>
          <p:cNvSpPr>
            <a:spLocks noChangeArrowheads="1"/>
          </p:cNvSpPr>
          <p:nvPr/>
        </p:nvSpPr>
        <p:spPr bwMode="auto">
          <a:xfrm>
            <a:off x="2895600" y="1524000"/>
            <a:ext cx="6400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FontTx/>
              <a:buChar char="•"/>
            </a:pPr>
            <a:endParaRPr lang="en-US" sz="2800" b="1"/>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dirty="0"/>
              <a:t>Retirement Rollover Strategies</a:t>
            </a:r>
            <a:br>
              <a:rPr lang="en-US" dirty="0"/>
            </a:br>
            <a:r>
              <a:rPr lang="en-US" sz="2800" i="1" dirty="0">
                <a:solidFill>
                  <a:srgbClr val="FF0000"/>
                </a:solidFill>
              </a:rPr>
              <a:t>Situations Where IRS Granted 60-Day Rollover Relief</a:t>
            </a:r>
          </a:p>
        </p:txBody>
      </p:sp>
      <p:sp>
        <p:nvSpPr>
          <p:cNvPr id="79875" name="Rectangle 3"/>
          <p:cNvSpPr>
            <a:spLocks noGrp="1" noChangeArrowheads="1"/>
          </p:cNvSpPr>
          <p:nvPr>
            <p:ph idx="1"/>
          </p:nvPr>
        </p:nvSpPr>
        <p:spPr/>
        <p:txBody>
          <a:bodyPr/>
          <a:lstStyle/>
          <a:p>
            <a:pPr marL="0" indent="0">
              <a:buNone/>
            </a:pPr>
            <a:r>
              <a:rPr lang="en-US" sz="2400" u="sng" dirty="0"/>
              <a:t>PLR 201117042 </a:t>
            </a:r>
            <a:r>
              <a:rPr lang="en-US" sz="2400" i="1" dirty="0"/>
              <a:t>- </a:t>
            </a:r>
            <a:r>
              <a:rPr lang="en-US" sz="2400" dirty="0"/>
              <a:t>Taxpayer asked for relief of 60 day rollover period</a:t>
            </a:r>
          </a:p>
          <a:p>
            <a:pPr lvl="1" indent="-342900"/>
            <a:r>
              <a:rPr lang="en-US" sz="2000" dirty="0"/>
              <a:t>Taxpayer diagnosed with muscular dystrophy and was determined to be disabled</a:t>
            </a:r>
          </a:p>
          <a:p>
            <a:pPr lvl="1" indent="-342900"/>
            <a:r>
              <a:rPr lang="en-US" sz="2000" dirty="0"/>
              <a:t>State Court set up special needs trust for beneficiary</a:t>
            </a:r>
          </a:p>
          <a:p>
            <a:pPr lvl="1" indent="-342900"/>
            <a:r>
              <a:rPr lang="en-US" sz="2000" dirty="0"/>
              <a:t>IRA custodian refused to put funds into an IRA owned by the trust and instead put into non-IRA account and issued Form 1099</a:t>
            </a:r>
          </a:p>
          <a:p>
            <a:pPr lvl="1" indent="-342900"/>
            <a:r>
              <a:rPr lang="en-US" sz="2000" dirty="0"/>
              <a:t>Waiver of 60 day rollover requirement granted</a:t>
            </a:r>
          </a:p>
          <a:p>
            <a:pPr lvl="1" indent="-342900"/>
            <a:r>
              <a:rPr lang="en-US" sz="2000" dirty="0"/>
              <a:t>IRS noted: “…the financial institution which accomplished the transfer, correctly noted that an individual retirement account cannot be set up and maintained in the name of a trust, and appropriately issued a federal Form 1099…”</a:t>
            </a:r>
          </a:p>
          <a:p>
            <a:pPr marL="0" indent="0">
              <a:lnSpc>
                <a:spcPct val="80000"/>
              </a:lnSpc>
              <a:buNone/>
            </a:pPr>
            <a:endParaRPr lang="en-US" sz="2500" dirty="0"/>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dirty="0"/>
              <a:t>Retirement Rollover Strategies</a:t>
            </a:r>
            <a:br>
              <a:rPr lang="en-US" dirty="0"/>
            </a:br>
            <a:r>
              <a:rPr lang="en-US" sz="2800" i="1" dirty="0">
                <a:solidFill>
                  <a:srgbClr val="FF0000"/>
                </a:solidFill>
              </a:rPr>
              <a:t>Situations Where IRS Granted 60-Day Rollover Relief</a:t>
            </a:r>
          </a:p>
        </p:txBody>
      </p:sp>
      <p:sp>
        <p:nvSpPr>
          <p:cNvPr id="60419" name="Rectangle 3"/>
          <p:cNvSpPr>
            <a:spLocks noGrp="1" noChangeArrowheads="1"/>
          </p:cNvSpPr>
          <p:nvPr>
            <p:ph idx="1"/>
          </p:nvPr>
        </p:nvSpPr>
        <p:spPr/>
        <p:txBody>
          <a:bodyPr/>
          <a:lstStyle/>
          <a:p>
            <a:pPr marL="325437" lvl="1" indent="0">
              <a:buNone/>
              <a:defRPr/>
            </a:pPr>
            <a:r>
              <a:rPr lang="en-US" u="sng" dirty="0" err="1"/>
              <a:t>Ancira</a:t>
            </a:r>
            <a:r>
              <a:rPr lang="en-US" u="sng" dirty="0"/>
              <a:t> v. Commissioner, 119 TC 135</a:t>
            </a:r>
          </a:p>
          <a:p>
            <a:pPr marL="668337" lvl="1" indent="-342900">
              <a:buFont typeface="Arial" pitchFamily="34" charset="0"/>
              <a:buChar char="–"/>
              <a:defRPr/>
            </a:pPr>
            <a:r>
              <a:rPr lang="en-US" sz="1600" dirty="0"/>
              <a:t>Taxpayer had a self-directed IRA account of which C was the custodian. Taxpayer requested that C purchase common stock in corporation for the IRA. </a:t>
            </a:r>
          </a:p>
          <a:p>
            <a:pPr marL="668337" lvl="1" indent="-342900">
              <a:buFont typeface="Arial" pitchFamily="34" charset="0"/>
              <a:buChar char="–"/>
              <a:defRPr/>
            </a:pPr>
            <a:r>
              <a:rPr lang="en-US" sz="1600" dirty="0"/>
              <a:t>Although the investment in the stock was not prohibited, C, as a matter of policy, refused to purchase the stock because the corporation was not publicly traded. </a:t>
            </a:r>
          </a:p>
          <a:p>
            <a:pPr marL="668337" lvl="1" indent="-342900">
              <a:buFont typeface="Arial" pitchFamily="34" charset="0"/>
              <a:buChar char="–"/>
              <a:defRPr/>
            </a:pPr>
            <a:r>
              <a:rPr lang="en-US" sz="1600" dirty="0"/>
              <a:t>Taxpayer arranged for C to issue a check drawn on the IRA account made payable to the corporation . C sent the check to Taxpayer, who forwarded it to corporation. </a:t>
            </a:r>
          </a:p>
          <a:p>
            <a:pPr marL="668337" lvl="1" indent="-342900">
              <a:buFont typeface="Arial" pitchFamily="34" charset="0"/>
              <a:buChar char="–"/>
              <a:defRPr/>
            </a:pPr>
            <a:r>
              <a:rPr lang="en-US" sz="1600" dirty="0"/>
              <a:t>The corporation issued the stock in the name of Taxpayer's IRA. Taxpayer received the stock and delivered the stock to C. </a:t>
            </a:r>
          </a:p>
          <a:p>
            <a:pPr marL="668337" lvl="1" indent="-342900">
              <a:buFont typeface="Arial" pitchFamily="34" charset="0"/>
              <a:buChar char="–"/>
              <a:defRPr/>
            </a:pPr>
            <a:r>
              <a:rPr lang="en-US" sz="1600" dirty="0"/>
              <a:t>Holding: Check payable from the IRA to the corporation for purchase of the stock, but delivered to taxpayer first, wasn't taxable account distribution because the taxpayer was a mere conduit. Taxpayer couldn't have been in constructive receipt of check that he wasn't holder of and couldn't negotiate under applicable state law. The corporation’s delayed transfer of the stock certificate was at worst an oversight.</a:t>
            </a:r>
          </a:p>
          <a:p>
            <a:pPr marL="0" indent="0">
              <a:lnSpc>
                <a:spcPct val="80000"/>
              </a:lnSpc>
              <a:buNone/>
              <a:defRPr/>
            </a:pPr>
            <a:endParaRPr lang="en-US" sz="2500" dirty="0"/>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b="1"/>
              <a:t>Retirement Rollover Strategies</a:t>
            </a:r>
            <a:br>
              <a:rPr lang="en-US" b="1"/>
            </a:br>
            <a:r>
              <a:rPr lang="en-US" sz="2800" b="1" i="1"/>
              <a:t>Situations Where IRS Denied 60-Day Rollover Relief</a:t>
            </a:r>
          </a:p>
        </p:txBody>
      </p:sp>
      <p:sp>
        <p:nvSpPr>
          <p:cNvPr id="60419" name="Rectangle 3"/>
          <p:cNvSpPr>
            <a:spLocks noGrp="1" noChangeArrowheads="1"/>
          </p:cNvSpPr>
          <p:nvPr>
            <p:ph idx="1"/>
          </p:nvPr>
        </p:nvSpPr>
        <p:spPr/>
        <p:txBody>
          <a:bodyPr/>
          <a:lstStyle/>
          <a:p>
            <a:pPr marL="512763" indent="-512763">
              <a:lnSpc>
                <a:spcPct val="80000"/>
              </a:lnSpc>
              <a:defRPr/>
            </a:pPr>
            <a:r>
              <a:rPr lang="en-US" sz="2400" dirty="0"/>
              <a:t>IRS will not waive the 60 day rollover requirement where taxpayer used distribution as short term loan. See PLR 201437030 and PLR 200634060.</a:t>
            </a:r>
          </a:p>
          <a:p>
            <a:pPr marL="512763" indent="-512763">
              <a:lnSpc>
                <a:spcPct val="80000"/>
              </a:lnSpc>
              <a:defRPr/>
            </a:pPr>
            <a:endParaRPr lang="en-US" sz="2400" dirty="0"/>
          </a:p>
          <a:p>
            <a:pPr marL="512763" indent="-512763">
              <a:lnSpc>
                <a:spcPct val="80000"/>
              </a:lnSpc>
              <a:defRPr/>
            </a:pPr>
            <a:r>
              <a:rPr lang="en-US" sz="2400" u="sng" dirty="0"/>
              <a:t>PLR 200637034</a:t>
            </a:r>
            <a:r>
              <a:rPr lang="en-US" sz="2400" dirty="0"/>
              <a:t> - IRS declined to waive the 60 day rollover requirement where taxpayer used distribution for personal expenses.</a:t>
            </a:r>
          </a:p>
          <a:p>
            <a:pPr marL="0" indent="0">
              <a:lnSpc>
                <a:spcPct val="80000"/>
              </a:lnSpc>
              <a:buNone/>
              <a:defRPr/>
            </a:pPr>
            <a:endParaRPr lang="en-US" sz="2500" dirty="0"/>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dirty="0"/>
              <a:t>Retirement Rollover Strategies</a:t>
            </a:r>
            <a:br>
              <a:rPr lang="en-US" dirty="0"/>
            </a:br>
            <a:r>
              <a:rPr lang="en-US" sz="2800" i="1" dirty="0">
                <a:solidFill>
                  <a:srgbClr val="FF0000"/>
                </a:solidFill>
              </a:rPr>
              <a:t>Situations Where IRS Denied 60-Day Rollover Relief</a:t>
            </a:r>
          </a:p>
        </p:txBody>
      </p:sp>
      <p:sp>
        <p:nvSpPr>
          <p:cNvPr id="60419" name="Rectangle 3"/>
          <p:cNvSpPr>
            <a:spLocks noGrp="1" noChangeArrowheads="1"/>
          </p:cNvSpPr>
          <p:nvPr>
            <p:ph idx="1"/>
          </p:nvPr>
        </p:nvSpPr>
        <p:spPr/>
        <p:txBody>
          <a:bodyPr/>
          <a:lstStyle/>
          <a:p>
            <a:pPr marL="512763" indent="-512763">
              <a:lnSpc>
                <a:spcPct val="80000"/>
              </a:lnSpc>
              <a:defRPr/>
            </a:pPr>
            <a:r>
              <a:rPr lang="en-US" sz="2400" u="sng" dirty="0"/>
              <a:t>PLR 200643006</a:t>
            </a:r>
            <a:r>
              <a:rPr lang="en-US" sz="2400" dirty="0"/>
              <a:t> - IRS denied waiver of 60 day rollover requirement where failure was due to taxpayers' failure to understand rollover rules.</a:t>
            </a:r>
          </a:p>
          <a:p>
            <a:pPr marL="512763" indent="-512763">
              <a:lnSpc>
                <a:spcPct val="80000"/>
              </a:lnSpc>
              <a:defRPr/>
            </a:pPr>
            <a:endParaRPr lang="en-US" sz="2400" dirty="0"/>
          </a:p>
          <a:p>
            <a:pPr marL="512763" indent="-512763">
              <a:lnSpc>
                <a:spcPct val="80000"/>
              </a:lnSpc>
              <a:defRPr/>
            </a:pPr>
            <a:r>
              <a:rPr lang="en-US" sz="2400" u="sng" dirty="0"/>
              <a:t>PLR 201411050</a:t>
            </a:r>
            <a:r>
              <a:rPr lang="en-US" sz="2400" dirty="0"/>
              <a:t>- IRS declined to waive the 60 day rollover requirement where ability to redeposit funds within 60 days was within taxpayer's reasonable control.</a:t>
            </a:r>
          </a:p>
          <a:p>
            <a:pPr marL="0" indent="0">
              <a:lnSpc>
                <a:spcPct val="80000"/>
              </a:lnSpc>
              <a:buNone/>
              <a:defRPr/>
            </a:pPr>
            <a:endParaRPr lang="en-US" sz="2500" dirty="0"/>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defTabSz="820738"/>
            <a:r>
              <a:rPr lang="en-US" dirty="0"/>
              <a:t>Retirement Rollover Strategies</a:t>
            </a:r>
            <a:br>
              <a:rPr lang="en-US" i="1" dirty="0"/>
            </a:br>
            <a:r>
              <a:rPr lang="en-US" sz="2800" i="1" dirty="0">
                <a:solidFill>
                  <a:srgbClr val="FF0000"/>
                </a:solidFill>
              </a:rPr>
              <a:t>Rollover of IRA Lawsuit Proceeds</a:t>
            </a:r>
          </a:p>
        </p:txBody>
      </p:sp>
      <p:sp>
        <p:nvSpPr>
          <p:cNvPr id="60419" name="Rectangle 3"/>
          <p:cNvSpPr>
            <a:spLocks noGrp="1" noChangeArrowheads="1"/>
          </p:cNvSpPr>
          <p:nvPr>
            <p:ph idx="1"/>
          </p:nvPr>
        </p:nvSpPr>
        <p:spPr/>
        <p:txBody>
          <a:bodyPr/>
          <a:lstStyle/>
          <a:p>
            <a:pPr marL="0" indent="0">
              <a:lnSpc>
                <a:spcPct val="110000"/>
              </a:lnSpc>
              <a:buNone/>
              <a:defRPr/>
            </a:pPr>
            <a:r>
              <a:rPr lang="en-US" sz="2400" u="sng" dirty="0"/>
              <a:t>PLR 200452043-54 and 200724040</a:t>
            </a:r>
            <a:r>
              <a:rPr lang="en-US" sz="2400" dirty="0"/>
              <a:t> - Amounts received by taxpayers from lawsuit settlement from insurance company and placed into IRA were valid rollover contributions</a:t>
            </a:r>
          </a:p>
          <a:p>
            <a:pPr marL="512763" indent="-512763">
              <a:lnSpc>
                <a:spcPct val="110000"/>
              </a:lnSpc>
              <a:defRPr/>
            </a:pPr>
            <a:endParaRPr lang="en-US" sz="1000" dirty="0"/>
          </a:p>
          <a:p>
            <a:pPr marL="512763" indent="-512763">
              <a:lnSpc>
                <a:spcPct val="110000"/>
              </a:lnSpc>
              <a:defRPr/>
            </a:pPr>
            <a:r>
              <a:rPr lang="en-US" sz="2400" dirty="0"/>
              <a:t>Cannot exceed amount of actual IRA loss</a:t>
            </a:r>
          </a:p>
          <a:p>
            <a:pPr marL="512763" indent="-512763">
              <a:lnSpc>
                <a:spcPct val="110000"/>
              </a:lnSpc>
              <a:defRPr/>
            </a:pPr>
            <a:endParaRPr lang="en-US" sz="1000" dirty="0"/>
          </a:p>
          <a:p>
            <a:pPr marL="512763" indent="-512763">
              <a:lnSpc>
                <a:spcPct val="110000"/>
              </a:lnSpc>
              <a:defRPr/>
            </a:pPr>
            <a:r>
              <a:rPr lang="en-US" sz="2400" dirty="0"/>
              <a:t>Attorney fees issue</a:t>
            </a:r>
          </a:p>
          <a:p>
            <a:pPr marL="0" indent="0">
              <a:lnSpc>
                <a:spcPct val="80000"/>
              </a:lnSpc>
              <a:buNone/>
              <a:defRPr/>
            </a:pPr>
            <a:endParaRPr lang="en-US" sz="2500" dirty="0"/>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5705" y="204385"/>
            <a:ext cx="8293128" cy="6681829"/>
          </a:xfrm>
          <a:prstGeom prst="rect">
            <a:avLst/>
          </a:prstGeom>
        </p:spPr>
        <p:txBody>
          <a:bodyPr wrap="square">
            <a:spAutoFit/>
          </a:bodyPr>
          <a:lstStyle/>
          <a:p>
            <a:pPr algn="ctr">
              <a:lnSpc>
                <a:spcPct val="107000"/>
              </a:lnSpc>
            </a:pPr>
            <a:r>
              <a:rPr lang="en-US" sz="3600" b="1" dirty="0">
                <a:solidFill>
                  <a:srgbClr val="000000"/>
                </a:solidFill>
                <a:ea typeface="Calibri" panose="020F0502020204030204" pitchFamily="34" charset="0"/>
                <a:cs typeface="Times New Roman" panose="02020603050405020304" pitchFamily="18" charset="0"/>
              </a:rPr>
              <a:t>Rev. Proc. 2016-47</a:t>
            </a:r>
          </a:p>
          <a:p>
            <a:pPr algn="ctr"/>
            <a:endParaRPr lang="en-US" sz="2000" b="1" dirty="0">
              <a:solidFill>
                <a:srgbClr val="000000"/>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a:t>Self Certification - taxpayers given option to self-certify to plan administrators or IRA trustees that early distribution taxes shouldn't apply because 60-day rollover window was missed due to at least one of the following reasons:</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r>
              <a:rPr lang="en-US" sz="1600" dirty="0"/>
              <a:t>Error was committed by the financial institution receiving the contribution or making the distribution to which the contribution relates;</a:t>
            </a:r>
          </a:p>
          <a:p>
            <a:pPr marL="742950" lvl="1" indent="-285750">
              <a:buFont typeface="Arial" panose="020B0604020202020204" pitchFamily="34" charset="0"/>
              <a:buChar char="•"/>
            </a:pPr>
            <a:r>
              <a:rPr lang="en-US" sz="1600" dirty="0"/>
              <a:t>The distribution, having been made in the form of a check, was misplaced and never cashed;</a:t>
            </a:r>
          </a:p>
          <a:p>
            <a:pPr marL="742950" lvl="1" indent="-285750">
              <a:buFont typeface="Arial" panose="020B0604020202020204" pitchFamily="34" charset="0"/>
              <a:buChar char="•"/>
            </a:pPr>
            <a:r>
              <a:rPr lang="en-US" sz="1600" dirty="0"/>
              <a:t>The distribution was deposited into and remained in an account that the taxpayer mistakenly thought was an eligible retirement plan;</a:t>
            </a:r>
          </a:p>
          <a:p>
            <a:pPr marL="742950" lvl="1" indent="-285750">
              <a:buFont typeface="Arial" panose="020B0604020202020204" pitchFamily="34" charset="0"/>
              <a:buChar char="•"/>
            </a:pPr>
            <a:r>
              <a:rPr lang="en-US" sz="1600" dirty="0"/>
              <a:t>The taxpayer's principal residence was severely damaged;</a:t>
            </a:r>
          </a:p>
          <a:p>
            <a:pPr marL="742950" lvl="1" indent="-285750">
              <a:buFont typeface="Arial" panose="020B0604020202020204" pitchFamily="34" charset="0"/>
              <a:buChar char="•"/>
            </a:pPr>
            <a:r>
              <a:rPr lang="en-US" sz="1600" dirty="0"/>
              <a:t>A member of the taxpayer's family died;</a:t>
            </a:r>
          </a:p>
          <a:p>
            <a:pPr marL="742950" lvl="1" indent="-285750">
              <a:buFont typeface="Arial" panose="020B0604020202020204" pitchFamily="34" charset="0"/>
              <a:buChar char="•"/>
            </a:pPr>
            <a:r>
              <a:rPr lang="en-US" sz="1600" dirty="0"/>
              <a:t>The taxpayer or a member of the taxpayer's family was seriously ill;</a:t>
            </a:r>
          </a:p>
          <a:p>
            <a:pPr marL="742950" lvl="1" indent="-285750">
              <a:buFont typeface="Arial" panose="020B0604020202020204" pitchFamily="34" charset="0"/>
              <a:buChar char="•"/>
            </a:pPr>
            <a:r>
              <a:rPr lang="en-US" sz="1600" dirty="0"/>
              <a:t>The taxpayer was incarcerated;</a:t>
            </a:r>
          </a:p>
          <a:p>
            <a:pPr marL="742950" lvl="1" indent="-285750">
              <a:buFont typeface="Arial" panose="020B0604020202020204" pitchFamily="34" charset="0"/>
              <a:buChar char="•"/>
            </a:pPr>
            <a:r>
              <a:rPr lang="en-US" sz="1600" dirty="0"/>
              <a:t>Restrictions were imposed by a foreign country;</a:t>
            </a:r>
          </a:p>
          <a:p>
            <a:pPr marL="742950" lvl="1" indent="-285750">
              <a:buFont typeface="Arial" panose="020B0604020202020204" pitchFamily="34" charset="0"/>
              <a:buChar char="•"/>
            </a:pPr>
            <a:r>
              <a:rPr lang="en-US" sz="1600" dirty="0"/>
              <a:t>A postal error occurred;</a:t>
            </a:r>
          </a:p>
          <a:p>
            <a:pPr marL="742950" lvl="1" indent="-285750">
              <a:buFont typeface="Arial" panose="020B0604020202020204" pitchFamily="34" charset="0"/>
              <a:buChar char="•"/>
            </a:pPr>
            <a:r>
              <a:rPr lang="en-US" sz="1600" dirty="0"/>
              <a:t>The distribution was made on account of a levy under § 6331 and the proceeds of the levy have been returned to the taxpayer; or</a:t>
            </a:r>
          </a:p>
          <a:p>
            <a:pPr marL="742950" lvl="1" indent="-285750">
              <a:buFont typeface="Arial" panose="020B0604020202020204" pitchFamily="34" charset="0"/>
              <a:buChar char="•"/>
            </a:pPr>
            <a:r>
              <a:rPr lang="en-US" sz="1600" dirty="0"/>
              <a:t>The party making the distribution to which the rollover relates delayed providing information that the receiving plan or IRA required to complete the rollover despite the taxpayer's reasonable efforts to obtain the information.</a:t>
            </a:r>
          </a:p>
          <a:p>
            <a:pPr marL="342900" indent="-342900">
              <a:lnSpc>
                <a:spcPct val="107000"/>
              </a:lnSpc>
              <a:buFont typeface="Arial" panose="020B0604020202020204" pitchFamily="34" charset="0"/>
              <a:buChar char="•"/>
            </a:pPr>
            <a:endParaRPr lang="en-US" sz="2400"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06113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5705" y="204385"/>
            <a:ext cx="8293128" cy="6542625"/>
          </a:xfrm>
          <a:prstGeom prst="rect">
            <a:avLst/>
          </a:prstGeom>
        </p:spPr>
        <p:txBody>
          <a:bodyPr wrap="square">
            <a:spAutoFit/>
          </a:bodyPr>
          <a:lstStyle/>
          <a:p>
            <a:pPr algn="ctr">
              <a:lnSpc>
                <a:spcPct val="107000"/>
              </a:lnSpc>
            </a:pPr>
            <a:r>
              <a:rPr lang="en-US" sz="3200" b="1" dirty="0">
                <a:solidFill>
                  <a:srgbClr val="000000"/>
                </a:solidFill>
                <a:ea typeface="Calibri" panose="020F0502020204030204" pitchFamily="34" charset="0"/>
                <a:cs typeface="Times New Roman" panose="02020603050405020304" pitchFamily="18" charset="0"/>
              </a:rPr>
              <a:t>Rev. Proc. 2016-47</a:t>
            </a:r>
          </a:p>
          <a:p>
            <a:pPr algn="ctr"/>
            <a:endParaRPr lang="en-US" b="1" dirty="0">
              <a:solidFill>
                <a:srgbClr val="000000"/>
              </a:solidFill>
              <a:ea typeface="Calibri" panose="020F0502020204030204" pitchFamily="34" charset="0"/>
              <a:cs typeface="Times New Roman" panose="02020603050405020304" pitchFamily="18" charset="0"/>
            </a:endParaRPr>
          </a:p>
          <a:p>
            <a:pPr marL="299738" indent="-299738">
              <a:lnSpc>
                <a:spcPct val="80000"/>
              </a:lnSpc>
              <a:spcBef>
                <a:spcPts val="529"/>
              </a:spcBef>
              <a:buClr>
                <a:schemeClr val="tx1"/>
              </a:buClr>
              <a:buFontTx/>
              <a:buChar char="•"/>
              <a:tabLst>
                <a:tab pos="156873" algn="l"/>
              </a:tabLst>
              <a:defRPr/>
            </a:pPr>
            <a:r>
              <a:rPr lang="en-US" dirty="0"/>
              <a:t>Contribution must be made as soon as practicable after reason no longer prevents taxpayer from making contribution</a:t>
            </a:r>
          </a:p>
          <a:p>
            <a:pPr marL="299738" indent="-299738">
              <a:lnSpc>
                <a:spcPct val="80000"/>
              </a:lnSpc>
              <a:spcBef>
                <a:spcPts val="529"/>
              </a:spcBef>
              <a:buClr>
                <a:schemeClr val="tx1"/>
              </a:buClr>
              <a:buFontTx/>
              <a:buChar char="•"/>
              <a:tabLst>
                <a:tab pos="156873" algn="l"/>
              </a:tabLst>
              <a:defRPr/>
            </a:pPr>
            <a:endParaRPr lang="en-US" dirty="0"/>
          </a:p>
          <a:p>
            <a:pPr marL="299738" indent="-299738">
              <a:lnSpc>
                <a:spcPct val="80000"/>
              </a:lnSpc>
              <a:spcBef>
                <a:spcPts val="529"/>
              </a:spcBef>
              <a:buClr>
                <a:schemeClr val="tx1"/>
              </a:buClr>
              <a:buFontTx/>
              <a:buChar char="•"/>
              <a:tabLst>
                <a:tab pos="156873" algn="l"/>
              </a:tabLst>
              <a:defRPr/>
            </a:pPr>
            <a:r>
              <a:rPr lang="en-US" dirty="0"/>
              <a:t>No previous denial by IRS</a:t>
            </a:r>
          </a:p>
          <a:p>
            <a:pPr marL="299738" indent="-299738">
              <a:lnSpc>
                <a:spcPct val="80000"/>
              </a:lnSpc>
              <a:spcBef>
                <a:spcPts val="529"/>
              </a:spcBef>
              <a:buClr>
                <a:schemeClr val="tx1"/>
              </a:buClr>
              <a:buFontTx/>
              <a:buChar char="•"/>
              <a:tabLst>
                <a:tab pos="156873" algn="l"/>
              </a:tabLst>
              <a:defRPr/>
            </a:pPr>
            <a:endParaRPr lang="en-US" dirty="0"/>
          </a:p>
          <a:p>
            <a:pPr marL="285750" indent="-285750">
              <a:buFont typeface="Arial" panose="020B0604020202020204" pitchFamily="34" charset="0"/>
              <a:buChar char="•"/>
            </a:pPr>
            <a:r>
              <a:rPr lang="en-US" dirty="0">
                <a:solidFill>
                  <a:prstClr val="black"/>
                </a:solidFill>
              </a:rPr>
              <a:t>Not a waiver by the IRS of the 60-day rollover requirement. However, a taxpayer may report the contribution as a valid rollover unless later informed otherwise by the IRS. </a:t>
            </a:r>
          </a:p>
          <a:p>
            <a:pPr marL="285750" indent="-285750">
              <a:buFont typeface="Arial" panose="020B0604020202020204" pitchFamily="34" charset="0"/>
              <a:buChar char="•"/>
            </a:pPr>
            <a:endParaRPr lang="en-US" dirty="0">
              <a:solidFill>
                <a:prstClr val="black"/>
              </a:solidFill>
            </a:endParaRPr>
          </a:p>
          <a:p>
            <a:pPr marL="285750" indent="-285750">
              <a:buFont typeface="Arial" panose="020B0604020202020204" pitchFamily="34" charset="0"/>
              <a:buChar char="•"/>
            </a:pPr>
            <a:r>
              <a:rPr lang="en-US" dirty="0">
                <a:solidFill>
                  <a:prstClr val="black"/>
                </a:solidFill>
              </a:rPr>
              <a:t>IRS may determine requirements for waiver were not met because of:</a:t>
            </a:r>
          </a:p>
          <a:p>
            <a:pPr marL="285750" indent="-285750">
              <a:buFont typeface="Arial" panose="020B0604020202020204" pitchFamily="34" charset="0"/>
              <a:buChar char="•"/>
            </a:pPr>
            <a:endParaRPr lang="en-US" dirty="0">
              <a:solidFill>
                <a:prstClr val="black"/>
              </a:solidFill>
            </a:endParaRPr>
          </a:p>
          <a:p>
            <a:pPr marL="742950" lvl="1" indent="-285750">
              <a:buFont typeface="Arial" panose="020B0604020202020204" pitchFamily="34" charset="0"/>
              <a:buChar char="•"/>
            </a:pPr>
            <a:r>
              <a:rPr lang="en-US" dirty="0">
                <a:solidFill>
                  <a:prstClr val="black"/>
                </a:solidFill>
              </a:rPr>
              <a:t>Material misstatement in the self-certification,</a:t>
            </a:r>
          </a:p>
          <a:p>
            <a:pPr marL="742950" lvl="1" indent="-285750">
              <a:buFont typeface="Arial" panose="020B0604020202020204" pitchFamily="34" charset="0"/>
              <a:buChar char="•"/>
            </a:pPr>
            <a:endParaRPr lang="en-US" dirty="0">
              <a:solidFill>
                <a:prstClr val="black"/>
              </a:solidFill>
            </a:endParaRPr>
          </a:p>
          <a:p>
            <a:pPr marL="742950" lvl="1" indent="-285750">
              <a:buFont typeface="Arial" panose="020B0604020202020204" pitchFamily="34" charset="0"/>
              <a:buChar char="•"/>
            </a:pPr>
            <a:r>
              <a:rPr lang="en-US" dirty="0">
                <a:solidFill>
                  <a:prstClr val="black"/>
                </a:solidFill>
              </a:rPr>
              <a:t>Reasons claimed by taxpayer for missing 60-day deadline did not prevent taxpayer from completing rollover within 60 days, or </a:t>
            </a:r>
          </a:p>
          <a:p>
            <a:pPr marL="742950" lvl="1" indent="-285750">
              <a:buFont typeface="Arial" panose="020B0604020202020204" pitchFamily="34" charset="0"/>
              <a:buChar char="•"/>
            </a:pPr>
            <a:endParaRPr lang="en-US" dirty="0">
              <a:solidFill>
                <a:prstClr val="black"/>
              </a:solidFill>
            </a:endParaRPr>
          </a:p>
          <a:p>
            <a:pPr marL="742950" lvl="1" indent="-285750">
              <a:buFont typeface="Arial" panose="020B0604020202020204" pitchFamily="34" charset="0"/>
              <a:buChar char="•"/>
            </a:pPr>
            <a:r>
              <a:rPr lang="en-US" dirty="0">
                <a:solidFill>
                  <a:prstClr val="black"/>
                </a:solidFill>
              </a:rPr>
              <a:t>Taxpayer failed to make contribution as soon as practicable after the reasons no longer prevented taxpayer from making contribution.</a:t>
            </a:r>
          </a:p>
          <a:p>
            <a:pPr marL="299738" indent="-299738">
              <a:lnSpc>
                <a:spcPct val="80000"/>
              </a:lnSpc>
              <a:spcBef>
                <a:spcPts val="529"/>
              </a:spcBef>
              <a:buClr>
                <a:schemeClr val="tx1"/>
              </a:buClr>
              <a:buFontTx/>
              <a:buChar char="•"/>
              <a:tabLst>
                <a:tab pos="156873" algn="l"/>
              </a:tabLst>
              <a:defRPr/>
            </a:pPr>
            <a:endParaRPr lang="en-US" dirty="0"/>
          </a:p>
          <a:p>
            <a:pPr marL="342900" indent="-342900">
              <a:lnSpc>
                <a:spcPct val="107000"/>
              </a:lnSpc>
              <a:buFont typeface="Arial" panose="020B0604020202020204" pitchFamily="34" charset="0"/>
              <a:buChar char="•"/>
            </a:pPr>
            <a:endParaRPr lang="en-US" sz="2000"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191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5705" y="204385"/>
            <a:ext cx="8293128" cy="5423601"/>
          </a:xfrm>
          <a:prstGeom prst="rect">
            <a:avLst/>
          </a:prstGeom>
        </p:spPr>
        <p:txBody>
          <a:bodyPr wrap="square">
            <a:spAutoFit/>
          </a:bodyPr>
          <a:lstStyle/>
          <a:p>
            <a:pPr algn="ctr">
              <a:lnSpc>
                <a:spcPct val="107000"/>
              </a:lnSpc>
            </a:pPr>
            <a:r>
              <a:rPr lang="en-US" sz="3200" b="1" dirty="0">
                <a:solidFill>
                  <a:srgbClr val="000000"/>
                </a:solidFill>
                <a:ea typeface="Calibri" panose="020F0502020204030204" pitchFamily="34" charset="0"/>
                <a:cs typeface="Times New Roman" panose="02020603050405020304" pitchFamily="18" charset="0"/>
              </a:rPr>
              <a:t>Rev. Proc. 2016-47</a:t>
            </a:r>
          </a:p>
          <a:p>
            <a:pPr algn="ctr"/>
            <a:endParaRPr lang="en-US" sz="2400" b="1" dirty="0">
              <a:solidFill>
                <a:srgbClr val="000000"/>
              </a:solidFill>
              <a:ea typeface="Calibri" panose="020F0502020204030204" pitchFamily="34" charset="0"/>
              <a:cs typeface="Times New Roman" panose="02020603050405020304" pitchFamily="18" charset="0"/>
            </a:endParaRPr>
          </a:p>
          <a:p>
            <a:pPr marL="299738" indent="-299738">
              <a:lnSpc>
                <a:spcPct val="80000"/>
              </a:lnSpc>
              <a:spcBef>
                <a:spcPts val="529"/>
              </a:spcBef>
              <a:buClr>
                <a:schemeClr val="tx1"/>
              </a:buClr>
              <a:buFontTx/>
              <a:buChar char="•"/>
              <a:tabLst>
                <a:tab pos="156873" algn="l"/>
              </a:tabLst>
              <a:defRPr/>
            </a:pPr>
            <a:r>
              <a:rPr lang="en-US" sz="2400" dirty="0"/>
              <a:t>Provides a sample certification for a late rollover contribution.  </a:t>
            </a:r>
          </a:p>
          <a:p>
            <a:pPr marL="299738" indent="-299738">
              <a:lnSpc>
                <a:spcPct val="80000"/>
              </a:lnSpc>
              <a:spcBef>
                <a:spcPts val="529"/>
              </a:spcBef>
              <a:buClr>
                <a:schemeClr val="tx1"/>
              </a:buClr>
              <a:buFontTx/>
              <a:buChar char="•"/>
              <a:tabLst>
                <a:tab pos="156873" algn="l"/>
              </a:tabLst>
              <a:defRPr/>
            </a:pPr>
            <a:endParaRPr lang="en-US" sz="2400" dirty="0"/>
          </a:p>
          <a:p>
            <a:pPr marL="299738" indent="-299738">
              <a:lnSpc>
                <a:spcPct val="80000"/>
              </a:lnSpc>
              <a:spcBef>
                <a:spcPts val="529"/>
              </a:spcBef>
              <a:buClr>
                <a:schemeClr val="tx1"/>
              </a:buClr>
              <a:buFontTx/>
              <a:buChar char="•"/>
              <a:tabLst>
                <a:tab pos="156873" algn="l"/>
              </a:tabLst>
              <a:defRPr/>
            </a:pPr>
            <a:r>
              <a:rPr lang="en-US" sz="2400" dirty="0"/>
              <a:t>Plan administrator or IRA trustee may rely on a taxpayer's self-certification in determining whether the taxpayer has satisfied the conditions for a waiver of the 60-day rollover requirement. </a:t>
            </a:r>
          </a:p>
          <a:p>
            <a:pPr marL="299738" indent="-299738">
              <a:lnSpc>
                <a:spcPct val="80000"/>
              </a:lnSpc>
              <a:spcBef>
                <a:spcPts val="529"/>
              </a:spcBef>
              <a:buClr>
                <a:schemeClr val="tx1"/>
              </a:buClr>
              <a:buFontTx/>
              <a:buChar char="•"/>
              <a:tabLst>
                <a:tab pos="156873" algn="l"/>
              </a:tabLst>
              <a:defRPr/>
            </a:pPr>
            <a:endParaRPr lang="en-US" sz="2400" dirty="0"/>
          </a:p>
          <a:p>
            <a:pPr marL="299738" indent="-299738">
              <a:lnSpc>
                <a:spcPct val="80000"/>
              </a:lnSpc>
              <a:spcBef>
                <a:spcPts val="529"/>
              </a:spcBef>
              <a:buClr>
                <a:schemeClr val="tx1"/>
              </a:buClr>
              <a:buFontTx/>
              <a:buChar char="•"/>
              <a:tabLst>
                <a:tab pos="156873" algn="l"/>
              </a:tabLst>
              <a:defRPr/>
            </a:pPr>
            <a:r>
              <a:rPr lang="en-US" sz="2400" dirty="0"/>
              <a:t>Plan administrator or an IRA trustee may not rely on the self-certification for other purposes or if the plan administrator or IRA trustee has actual knowledge that is contrary to the self-certification. </a:t>
            </a:r>
          </a:p>
          <a:p>
            <a:pPr marL="299738" indent="-299738">
              <a:lnSpc>
                <a:spcPct val="80000"/>
              </a:lnSpc>
              <a:spcBef>
                <a:spcPts val="529"/>
              </a:spcBef>
              <a:buClr>
                <a:schemeClr val="tx1"/>
              </a:buClr>
              <a:buFontTx/>
              <a:buChar char="•"/>
              <a:tabLst>
                <a:tab pos="156873" algn="l"/>
              </a:tabLst>
              <a:defRPr/>
            </a:pPr>
            <a:endParaRPr lang="en-US" sz="2400" dirty="0"/>
          </a:p>
          <a:p>
            <a:pPr marL="299738" indent="-299738">
              <a:lnSpc>
                <a:spcPct val="80000"/>
              </a:lnSpc>
              <a:spcBef>
                <a:spcPts val="529"/>
              </a:spcBef>
              <a:buClr>
                <a:schemeClr val="tx1"/>
              </a:buClr>
              <a:buFontTx/>
              <a:buChar char="•"/>
              <a:tabLst>
                <a:tab pos="156873" algn="l"/>
              </a:tabLst>
              <a:defRPr/>
            </a:pPr>
            <a:endParaRPr lang="en-US" sz="2400" dirty="0"/>
          </a:p>
          <a:p>
            <a:pPr marL="342900" indent="-342900">
              <a:lnSpc>
                <a:spcPct val="107000"/>
              </a:lnSpc>
              <a:buFont typeface="Arial" panose="020B0604020202020204" pitchFamily="34" charset="0"/>
              <a:buChar char="•"/>
            </a:pPr>
            <a:endParaRPr lang="en-US" sz="2800"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7011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a:xfrm>
            <a:off x="1752600" y="274638"/>
            <a:ext cx="8686800" cy="1143000"/>
          </a:xfrm>
        </p:spPr>
        <p:txBody>
          <a:bodyPr/>
          <a:lstStyle/>
          <a:p>
            <a:pPr eaLnBrk="1" hangingPunct="1"/>
            <a:r>
              <a:rPr lang="en-US" sz="3200" dirty="0"/>
              <a:t>Introduction to Retirement Distribution Planning</a:t>
            </a:r>
            <a:br>
              <a:rPr lang="en-US" dirty="0"/>
            </a:br>
            <a:r>
              <a:rPr lang="en-US" sz="2800" i="1" dirty="0">
                <a:solidFill>
                  <a:srgbClr val="FF0000"/>
                </a:solidFill>
              </a:rPr>
              <a:t>Why Retirement Distribution Planning is Important</a:t>
            </a:r>
            <a:endParaRPr lang="en-US" dirty="0">
              <a:solidFill>
                <a:srgbClr val="FF0000"/>
              </a:solidFill>
            </a:endParaRPr>
          </a:p>
        </p:txBody>
      </p:sp>
      <p:sp>
        <p:nvSpPr>
          <p:cNvPr id="16387" name="Rectangle 8"/>
          <p:cNvSpPr>
            <a:spLocks noChangeArrowheads="1"/>
          </p:cNvSpPr>
          <p:nvPr/>
        </p:nvSpPr>
        <p:spPr bwMode="auto">
          <a:xfrm>
            <a:off x="2895600" y="1524000"/>
            <a:ext cx="6400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FontTx/>
              <a:buChar char="•"/>
            </a:pPr>
            <a:endParaRPr lang="en-US" sz="2800" b="1"/>
          </a:p>
        </p:txBody>
      </p:sp>
      <p:graphicFrame>
        <p:nvGraphicFramePr>
          <p:cNvPr id="16388" name="Object 3"/>
          <p:cNvGraphicFramePr>
            <a:graphicFrameLocks noChangeAspect="1"/>
          </p:cNvGraphicFramePr>
          <p:nvPr/>
        </p:nvGraphicFramePr>
        <p:xfrm>
          <a:off x="1752600" y="505474"/>
          <a:ext cx="8382000" cy="5841245"/>
        </p:xfrm>
        <a:graphic>
          <a:graphicData uri="http://schemas.openxmlformats.org/presentationml/2006/ole">
            <mc:AlternateContent xmlns:mc="http://schemas.openxmlformats.org/markup-compatibility/2006">
              <mc:Choice xmlns:v="urn:schemas-microsoft-com:vml" Requires="v">
                <p:oleObj name="Worksheet" r:id="rId2" imgW="5915169" imgH="4057607" progId="Excel.Sheet.8">
                  <p:embed/>
                </p:oleObj>
              </mc:Choice>
              <mc:Fallback>
                <p:oleObj name="Worksheet" r:id="rId2" imgW="5915169" imgH="4057607" progId="Excel.Sheet.8">
                  <p:embed/>
                  <p:pic>
                    <p:nvPicPr>
                      <p:cNvPr id="16388" name="Object 3"/>
                      <p:cNvPicPr>
                        <a:picLocks noChangeAspect="1" noChangeArrowheads="1"/>
                      </p:cNvPicPr>
                      <p:nvPr/>
                    </p:nvPicPr>
                    <p:blipFill>
                      <a:blip r:embed="rId3"/>
                      <a:srcRect/>
                      <a:stretch>
                        <a:fillRect/>
                      </a:stretch>
                    </p:blipFill>
                    <p:spPr bwMode="auto">
                      <a:xfrm>
                        <a:off x="1752600" y="505474"/>
                        <a:ext cx="8382000" cy="5841245"/>
                      </a:xfrm>
                      <a:prstGeom prst="rect">
                        <a:avLst/>
                      </a:prstGeom>
                      <a:noFill/>
                      <a:ln>
                        <a:noFill/>
                      </a:ln>
                      <a:effectLst/>
                    </p:spPr>
                  </p:pic>
                </p:oleObj>
              </mc:Fallback>
            </mc:AlternateContent>
          </a:graphicData>
        </a:graphic>
      </p:graphicFrame>
      <p:sp>
        <p:nvSpPr>
          <p:cNvPr id="16389" name="Text Box 2"/>
          <p:cNvSpPr txBox="1">
            <a:spLocks noChangeArrowheads="1"/>
          </p:cNvSpPr>
          <p:nvPr/>
        </p:nvSpPr>
        <p:spPr bwMode="auto">
          <a:xfrm>
            <a:off x="2286000" y="5486400"/>
            <a:ext cx="7696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2600"/>
              <a:t>Potential tax exposure to IRA without planning</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a:xfrm>
            <a:off x="1752600" y="274638"/>
            <a:ext cx="8686800" cy="1143000"/>
          </a:xfrm>
        </p:spPr>
        <p:txBody>
          <a:bodyPr/>
          <a:lstStyle/>
          <a:p>
            <a:pPr eaLnBrk="1" hangingPunct="1"/>
            <a:r>
              <a:rPr lang="en-US" sz="3200" dirty="0"/>
              <a:t>Introduction to Retirement Distribution Planning</a:t>
            </a:r>
            <a:br>
              <a:rPr lang="en-US" dirty="0"/>
            </a:br>
            <a:r>
              <a:rPr lang="en-US" sz="2800" i="1" dirty="0">
                <a:solidFill>
                  <a:srgbClr val="FF0000"/>
                </a:solidFill>
              </a:rPr>
              <a:t>Why Retirement Distribution Planning is Important</a:t>
            </a:r>
            <a:endParaRPr lang="en-US" dirty="0">
              <a:solidFill>
                <a:srgbClr val="FF0000"/>
              </a:solidFill>
            </a:endParaRPr>
          </a:p>
        </p:txBody>
      </p:sp>
      <p:sp>
        <p:nvSpPr>
          <p:cNvPr id="17411" name="Rectangle 3"/>
          <p:cNvSpPr>
            <a:spLocks noGrp="1" noChangeArrowheads="1"/>
          </p:cNvSpPr>
          <p:nvPr>
            <p:ph idx="1"/>
          </p:nvPr>
        </p:nvSpPr>
        <p:spPr>
          <a:xfrm>
            <a:off x="1981200" y="1798638"/>
            <a:ext cx="8229600" cy="4525962"/>
          </a:xfrm>
        </p:spPr>
        <p:txBody>
          <a:bodyPr/>
          <a:lstStyle/>
          <a:p>
            <a:pPr eaLnBrk="1" hangingPunct="1">
              <a:lnSpc>
                <a:spcPct val="110000"/>
              </a:lnSpc>
              <a:buClr>
                <a:schemeClr val="tx1"/>
              </a:buClr>
            </a:pPr>
            <a:r>
              <a:rPr lang="en-US" sz="2400" dirty="0"/>
              <a:t>Maximize use of Unified Credit (where needed)</a:t>
            </a:r>
          </a:p>
          <a:p>
            <a:pPr eaLnBrk="1" hangingPunct="1">
              <a:lnSpc>
                <a:spcPct val="110000"/>
              </a:lnSpc>
              <a:buClr>
                <a:schemeClr val="tx1"/>
              </a:buClr>
            </a:pPr>
            <a:endParaRPr lang="en-US" sz="2400" dirty="0"/>
          </a:p>
          <a:p>
            <a:pPr eaLnBrk="1" hangingPunct="1">
              <a:lnSpc>
                <a:spcPct val="110000"/>
              </a:lnSpc>
              <a:buClr>
                <a:schemeClr val="tx1"/>
              </a:buClr>
            </a:pPr>
            <a:r>
              <a:rPr lang="en-US" sz="2400" dirty="0"/>
              <a:t>Coordinate estate plan under will or revocable trust</a:t>
            </a:r>
          </a:p>
          <a:p>
            <a:pPr eaLnBrk="1" hangingPunct="1">
              <a:lnSpc>
                <a:spcPct val="110000"/>
              </a:lnSpc>
              <a:buClr>
                <a:schemeClr val="tx1"/>
              </a:buClr>
            </a:pPr>
            <a:endParaRPr lang="en-US" sz="2400" dirty="0"/>
          </a:p>
          <a:p>
            <a:pPr eaLnBrk="1" hangingPunct="1">
              <a:lnSpc>
                <a:spcPct val="110000"/>
              </a:lnSpc>
              <a:buClr>
                <a:schemeClr val="tx1"/>
              </a:buClr>
            </a:pPr>
            <a:r>
              <a:rPr lang="en-US" sz="2400" dirty="0"/>
              <a:t>Generally, the IRA or qualified plan is the largest asset of the estate </a:t>
            </a:r>
          </a:p>
          <a:p>
            <a:pPr eaLnBrk="1" hangingPunct="1">
              <a:lnSpc>
                <a:spcPct val="110000"/>
              </a:lnSpc>
              <a:buClr>
                <a:schemeClr val="tx1"/>
              </a:buClr>
            </a:pPr>
            <a:endParaRPr lang="en-US" sz="2400" dirty="0"/>
          </a:p>
          <a:p>
            <a:pPr eaLnBrk="1" hangingPunct="1">
              <a:lnSpc>
                <a:spcPct val="110000"/>
              </a:lnSpc>
              <a:buClr>
                <a:schemeClr val="tx1"/>
              </a:buClr>
            </a:pPr>
            <a:r>
              <a:rPr lang="en-US" sz="2400" dirty="0"/>
              <a:t>Goal: to minimize income tax on distributions and thereby maximize deferral</a:t>
            </a:r>
          </a:p>
          <a:p>
            <a:pPr eaLnBrk="1" hangingPunct="1"/>
            <a:endParaRPr lang="en-US" sz="2100" dirty="0"/>
          </a:p>
        </p:txBody>
      </p:sp>
      <p:sp>
        <p:nvSpPr>
          <p:cNvPr id="17412" name="Rectangle 8"/>
          <p:cNvSpPr>
            <a:spLocks noChangeArrowheads="1"/>
          </p:cNvSpPr>
          <p:nvPr/>
        </p:nvSpPr>
        <p:spPr bwMode="auto">
          <a:xfrm>
            <a:off x="2895600" y="1524000"/>
            <a:ext cx="6400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FontTx/>
              <a:buChar char="•"/>
            </a:pPr>
            <a:endParaRPr lang="en-US" sz="2800" b="1"/>
          </a:p>
        </p:txBody>
      </p:sp>
    </p:spTree>
  </p:cSld>
  <p:clrMapOvr>
    <a:masterClrMapping/>
  </p:clrMapOvr>
  <p:transition/>
</p:sld>
</file>

<file path=ppt/theme/theme1.xml><?xml version="1.0" encoding="utf-8"?>
<a:theme xmlns:a="http://schemas.openxmlformats.org/drawingml/2006/main" name="Keebl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TotalTime>
  <Words>5269</Words>
  <Application>Microsoft Office PowerPoint</Application>
  <PresentationFormat>Widescreen</PresentationFormat>
  <Paragraphs>568</Paragraphs>
  <Slides>77</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77</vt:i4>
      </vt:variant>
    </vt:vector>
  </HeadingPairs>
  <TitlesOfParts>
    <vt:vector size="81" baseType="lpstr">
      <vt:lpstr>Arial</vt:lpstr>
      <vt:lpstr>Calibri</vt:lpstr>
      <vt:lpstr>Keebler Theme</vt:lpstr>
      <vt:lpstr>Worksheet</vt:lpstr>
      <vt:lpstr>Sophisticated Tax Planning for IRAs &amp; Qualified Plan Distributions  DAY ONE </vt:lpstr>
      <vt:lpstr>COURSE OBJECTIVES</vt:lpstr>
      <vt:lpstr>COURSE OBJECTIVES</vt:lpstr>
      <vt:lpstr>OUTLINE – DAY ONE</vt:lpstr>
      <vt:lpstr>OUTLINE – DAY ONE CONT.</vt:lpstr>
      <vt:lpstr>Introduction to Retirement Distribution Planning Why Retirement Distribution Planning is Important</vt:lpstr>
      <vt:lpstr>Introduction to Retirement Distribution Planning Why Retirement Distribution Planning is Important</vt:lpstr>
      <vt:lpstr>Introduction to Retirement Distribution Planning Why Retirement Distribution Planning is Important</vt:lpstr>
      <vt:lpstr>Introduction to Retirement Distribution Planning Why Retirement Distribution Planning is Important</vt:lpstr>
      <vt:lpstr>Introduction to Retirement Distribution Planning Why Retirement Distribution Planning is Important</vt:lpstr>
      <vt:lpstr>Introduction to Retirement Distribution Planning Qualified Retirement Account vs. Non Qualified Account Distributions</vt:lpstr>
      <vt:lpstr>Introduction to Retirement Distribution Planning Qualified Retirement Account vs. Non-Qualified Account Distributions</vt:lpstr>
      <vt:lpstr>Introduction to Retirement Distribution Planning Foundation Concepts</vt:lpstr>
      <vt:lpstr>Introduction to Retirement Distribution Planning Foundation Concepts – Taxation of IRA Distributions</vt:lpstr>
      <vt:lpstr>Introduction to Retirement Distribution Planning Foundation Concepts </vt:lpstr>
      <vt:lpstr>Introduction to Retirement Distribution Planning Foundation Concepts </vt:lpstr>
      <vt:lpstr>Introduction to Retirement Distribution Planning Foundation Concepts </vt:lpstr>
      <vt:lpstr>Introduction to Retirement Distribution Planning Foundation Concepts </vt:lpstr>
      <vt:lpstr>Assessing the Primary Issues</vt:lpstr>
      <vt:lpstr>Assessing the Primary Issues</vt:lpstr>
      <vt:lpstr>Assessing the Primary Issues</vt:lpstr>
      <vt:lpstr>Key Non-Tax Estate &amp; Financial Planning Issues</vt:lpstr>
      <vt:lpstr>Foundation Concepts</vt:lpstr>
      <vt:lpstr> Same-Sex Marriages </vt:lpstr>
      <vt:lpstr>Same-Sex Marriages Rev. Rul. 2013-17, Cont.</vt:lpstr>
      <vt:lpstr>Foundation Concepts IRC Sec. 408(g)</vt:lpstr>
      <vt:lpstr>Foundation Concepts ERISA</vt:lpstr>
      <vt:lpstr>Foundation Concepts Spousal Consent</vt:lpstr>
      <vt:lpstr>Foundation Concepts Spousal Consent</vt:lpstr>
      <vt:lpstr>Foundation Concepts Spousal Consent</vt:lpstr>
      <vt:lpstr>Foundation Concepts Spousal Consent</vt:lpstr>
      <vt:lpstr>Longevity Annuities in Retirement Plans  Treas. Reg. § 1.409(a)(9)-5, -6</vt:lpstr>
      <vt:lpstr>IRA &amp; 401(k) Contributions</vt:lpstr>
      <vt:lpstr>IRA Contributions</vt:lpstr>
      <vt:lpstr>IRA &amp; 401(k) Contributions</vt:lpstr>
      <vt:lpstr>IRA &amp; 401(k) Contributions</vt:lpstr>
      <vt:lpstr>IRA &amp; 401(k) Contributions</vt:lpstr>
      <vt:lpstr>IRA Contributions</vt:lpstr>
      <vt:lpstr>IRA Contributions</vt:lpstr>
      <vt:lpstr>IRA Contributions</vt:lpstr>
      <vt:lpstr>IRA &amp; 401(k) Contributions</vt:lpstr>
      <vt:lpstr>IRA &amp; 401(k) Contributions</vt:lpstr>
      <vt:lpstr>IRA &amp; 401(k) Contributions</vt:lpstr>
      <vt:lpstr>IRA &amp; 401(k) Contributions</vt:lpstr>
      <vt:lpstr>IRA &amp; 401(k) Contributions</vt:lpstr>
      <vt:lpstr>IRA &amp; 401(k) Contributions 6% Excess Contributions Tax</vt:lpstr>
      <vt:lpstr>IRA &amp; 401(k) Contributions 6% Excess Contributions Tax</vt:lpstr>
      <vt:lpstr>IRA &amp; 401(k) Contributions 6% Excess Contributions Tax Example</vt:lpstr>
      <vt:lpstr>IRA &amp; 401(k) Contributions 6% Excess Contributions Tax Example (Cont.)</vt:lpstr>
      <vt:lpstr>Penalty Taxes</vt:lpstr>
      <vt:lpstr>Retirement Rollover Strategies</vt:lpstr>
      <vt:lpstr>Retirement Rollover Strategies</vt:lpstr>
      <vt:lpstr>Retirement Rollover Strategies</vt:lpstr>
      <vt:lpstr>Retirement Rollover Strategies</vt:lpstr>
      <vt:lpstr>Retirement Rollover Strategies</vt:lpstr>
      <vt:lpstr>Retirement Rollover Strategies</vt:lpstr>
      <vt:lpstr>Retirement Rollover Strategies</vt:lpstr>
      <vt:lpstr>Rollover Limitation Rule Ann. 2014-15</vt:lpstr>
      <vt:lpstr>Rollover Limitation Rule Ann. 2014-15 Cont.</vt:lpstr>
      <vt:lpstr>Rollover Limitation Rule Ann. 2014-32</vt:lpstr>
      <vt:lpstr>Rollover Limitation Rule Ann. 2014-32 Cont.</vt:lpstr>
      <vt:lpstr>IRA Rollovers Ann. 2014-32 Cont.</vt:lpstr>
      <vt:lpstr>Retirement Rollover Strategies</vt:lpstr>
      <vt:lpstr>Retirement Rollover Strategies IRA Rollover Advantages</vt:lpstr>
      <vt:lpstr>Retirement Rollover Strategies Important Questions to Ask When Choosing an IRA Custodian</vt:lpstr>
      <vt:lpstr>Retirement Rollover Strategies Important Questions to Ask When Choosing an IRA Custodian</vt:lpstr>
      <vt:lpstr>Retirement Rollover Strategies Exception to 60-Day Rollover Rule</vt:lpstr>
      <vt:lpstr>Retirement Rollover Strategies Exception to 60-Day Rollover Rule</vt:lpstr>
      <vt:lpstr>Retirement Rollover Strategies Situations Where IRS Granted 60-Day Rollover Relief</vt:lpstr>
      <vt:lpstr>Retirement Rollover Strategies Situations Where IRS Granted 60-Day Rollover Relief</vt:lpstr>
      <vt:lpstr>Retirement Rollover Strategies Situations Where IRS Granted 60-Day Rollover Relief</vt:lpstr>
      <vt:lpstr>Retirement Rollover Strategies Situations Where IRS Denied 60-Day Rollover Relief</vt:lpstr>
      <vt:lpstr>Retirement Rollover Strategies Situations Where IRS Denied 60-Day Rollover Relief</vt:lpstr>
      <vt:lpstr>Retirement Rollover Strategies Rollover of IRA Lawsuit Proceeds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Gucciardo</dc:creator>
  <cp:lastModifiedBy>Jason Gucciardo</cp:lastModifiedBy>
  <cp:revision>2</cp:revision>
  <dcterms:created xsi:type="dcterms:W3CDTF">2022-08-30T15:46:04Z</dcterms:created>
  <dcterms:modified xsi:type="dcterms:W3CDTF">2022-08-30T16:04:47Z</dcterms:modified>
</cp:coreProperties>
</file>