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9" r:id="rId8"/>
    <p:sldId id="262" r:id="rId9"/>
    <p:sldId id="263" r:id="rId10"/>
    <p:sldId id="306" r:id="rId11"/>
    <p:sldId id="260" r:id="rId12"/>
    <p:sldId id="261" r:id="rId13"/>
    <p:sldId id="307" r:id="rId14"/>
    <p:sldId id="308" r:id="rId15"/>
    <p:sldId id="289" r:id="rId16"/>
    <p:sldId id="290" r:id="rId17"/>
    <p:sldId id="291" r:id="rId18"/>
    <p:sldId id="292" r:id="rId19"/>
    <p:sldId id="284" r:id="rId20"/>
    <p:sldId id="273" r:id="rId21"/>
    <p:sldId id="293" r:id="rId22"/>
    <p:sldId id="275" r:id="rId23"/>
    <p:sldId id="294" r:id="rId24"/>
    <p:sldId id="265" r:id="rId25"/>
    <p:sldId id="295" r:id="rId26"/>
    <p:sldId id="266" r:id="rId27"/>
    <p:sldId id="296" r:id="rId28"/>
    <p:sldId id="272" r:id="rId29"/>
    <p:sldId id="264" r:id="rId30"/>
    <p:sldId id="268" r:id="rId31"/>
    <p:sldId id="274" r:id="rId32"/>
    <p:sldId id="276" r:id="rId33"/>
    <p:sldId id="277" r:id="rId34"/>
    <p:sldId id="278" r:id="rId35"/>
    <p:sldId id="298" r:id="rId36"/>
    <p:sldId id="299" r:id="rId37"/>
    <p:sldId id="300" r:id="rId38"/>
    <p:sldId id="297" r:id="rId39"/>
    <p:sldId id="301" r:id="rId40"/>
    <p:sldId id="280" r:id="rId41"/>
    <p:sldId id="281" r:id="rId42"/>
    <p:sldId id="303" r:id="rId43"/>
    <p:sldId id="304" r:id="rId44"/>
    <p:sldId id="305" r:id="rId4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4C7FE-F7FD-4918-96E2-53BF28581547}" v="61" dt="2022-12-22T23:12:58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721B-F8B0-3006-30FC-F50162F75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C8E19-8125-2D4C-EA61-7EF82D9CB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500D7-3387-4138-21F5-CCCDC8A2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052360-3FBB-4CD3-BFFB-E82FDBAEE6B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76C42-CABF-6296-F80D-2A52A0D3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B0EF7-6591-5138-0AC3-78050AE8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96A5-1F96-4DC7-80EB-86889C03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2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115A-2DDF-73DA-B6F3-74D88230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A8BB4-BF76-645D-7FDC-17231308A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27066-CC33-4633-C726-55A8FE1A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052360-3FBB-4CD3-BFFB-E82FDBAEE6B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833ED-1E7B-0251-A36C-570256B9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B930C-59C6-2A42-F9B8-BB836236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96A5-1F96-4DC7-80EB-86889C03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6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4F606-24B1-BA0D-DE7F-7B517A161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99AC9-0188-C8C5-3060-256BC659C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00A06-246A-1FAB-38A2-33C2D936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052360-3FBB-4CD3-BFFB-E82FDBAEE6B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860C9-2196-5761-C04E-A1232E05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DDCC-67CA-427D-FE92-8D4A58E5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96A5-1F96-4DC7-80EB-86889C03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4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BAAE-970C-F568-1A71-B598E066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F46DF-5F0A-E3CA-52AC-85F75FEEE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97E77-9A3D-0C57-F2E3-EC9FC08A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052360-3FBB-4CD3-BFFB-E82FDBAEE6B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6C40A-F45D-1254-8F3D-36E4156B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6EB7C-4812-76C7-52EB-36541820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96A5-1F96-4DC7-80EB-86889C03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7016-BD40-F80D-15F7-AD9D0C30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198D3-EEF0-0753-4C0B-050AF202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42CD6-6DBE-08AD-284A-BFB8D1EB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052360-3FBB-4CD3-BFFB-E82FDBAEE6B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EAEF6-A5A3-DAE3-3F87-B0F8883B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4E463-A490-587A-588D-D1B7967F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96A5-1F96-4DC7-80EB-86889C03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D807-655F-0B62-3603-22D7EA31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9583A-823C-E50F-24C2-E56FCEE35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E4D4B-BF6E-C956-D086-2B4A94C87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77696-8AFB-56BD-1347-EE8B6A50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052360-3FBB-4CD3-BFFB-E82FDBAEE6B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70427-B3F3-42C0-C0FC-E08915ED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7272F-E804-BF6E-B072-4A933D85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96A5-1F96-4DC7-80EB-86889C03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8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9877-4CC7-B8E9-F845-D8BC650C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2C12E-742E-4260-FD0C-D686CA646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E8ADE-4CAB-A5C4-DFB5-C1E7D3EBA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B36DE-7AFD-816D-0F44-0B7BD6BE4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3B925-5573-74EA-9140-CEDE71333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73E994-7438-533D-47DF-0E6F6AFA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052360-3FBB-4CD3-BFFB-E82FDBAEE6B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8C4A5-614A-5F3B-C209-CB9219A7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186E28-3F9A-CCBC-5816-24E2AB3E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96A5-1F96-4DC7-80EB-86889C03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DB25-CF6E-59BC-D022-4C28B1D5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D5E77-C423-EFBF-F05A-F93D4894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052360-3FBB-4CD3-BFFB-E82FDBAEE6B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2B71B-9DA5-5FCA-83F0-AE9E21DF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05E8A-468E-7153-BDF2-A14BCB7A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96A5-1F96-4DC7-80EB-86889C03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4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E59647-EA43-F375-352C-B4C7B461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052360-3FBB-4CD3-BFFB-E82FDBAEE6B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6CA8F-779A-D8D5-47E1-C9E0E19A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9C87A-DA28-7389-1E50-88D4C922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96A5-1F96-4DC7-80EB-86889C03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8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3032-2FB1-65EF-8071-CDD3A8A3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D3B6B-A189-C79E-CAE2-D433A2E2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D244C-38B3-31E9-E8C5-DC5D47B71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1319D-4808-6F66-8C7C-2929EE3D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052360-3FBB-4CD3-BFFB-E82FDBAEE6B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1631E-49FC-D253-61E9-08863E5A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07065-C741-E9EA-75C9-2AA031BB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96A5-1F96-4DC7-80EB-86889C03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D417-7783-BF94-3E79-6A54A30A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8852D-E24B-F026-6FCE-F85C65BA5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E2889-0626-41E6-2E44-7A4D2BACF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05EF6-3E93-C77B-B72E-569F2186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052360-3FBB-4CD3-BFFB-E82FDBAEE6B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4D534-F49C-B7AF-5485-78FA76AF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BEFBB-DAC8-E692-78D9-FC8EB4B0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96A5-1F96-4DC7-80EB-86889C03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4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E0E7A9-6566-B363-AB3A-1FEA866C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26F05-B434-2D67-DC21-E826F562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DB671-80A6-D178-CC82-0D8BFBB72A4D}"/>
              </a:ext>
            </a:extLst>
          </p:cNvPr>
          <p:cNvSpPr txBox="1"/>
          <p:nvPr userDrawn="1"/>
        </p:nvSpPr>
        <p:spPr>
          <a:xfrm>
            <a:off x="0" y="6492875"/>
            <a:ext cx="43132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© 2022 Keebler Tax &amp; Wealth Education, Inc.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D240CB-4390-0369-B093-ACBFAA0551D9}"/>
              </a:ext>
            </a:extLst>
          </p:cNvPr>
          <p:cNvSpPr txBox="1"/>
          <p:nvPr userDrawn="1"/>
        </p:nvSpPr>
        <p:spPr>
          <a:xfrm>
            <a:off x="5865962" y="6481433"/>
            <a:ext cx="4600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11B8FAA9-D66C-490F-8E2D-F3721A761E0B}" type="slidenum">
              <a:rPr lang="en-US" sz="1600" b="1" smtClean="0"/>
              <a:pPr algn="ctr"/>
              <a:t>‹#›</a:t>
            </a:fld>
            <a:endParaRPr lang="en-US" sz="1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57F12B-52B3-0909-DA37-3E013201EE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753" y="6072996"/>
            <a:ext cx="1617466" cy="68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16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55BC-B029-54E9-1A5B-5D9AEAF76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7723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ENHANCING AMERICAN RETIREMENT NOW</a:t>
            </a:r>
            <a:br>
              <a:rPr lang="en-US" sz="3600" dirty="0"/>
            </a:br>
            <a:r>
              <a:rPr lang="en-US" sz="8000" b="1" dirty="0">
                <a:solidFill>
                  <a:schemeClr val="accent1"/>
                </a:solidFill>
              </a:rPr>
              <a:t>The EARN Act</a:t>
            </a:r>
            <a:br>
              <a:rPr lang="en-US" sz="7200" dirty="0"/>
            </a:br>
            <a:r>
              <a:rPr lang="en-US" sz="3600" dirty="0"/>
              <a:t>(aka SECURE 2.0)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29CED-FF19-4FA2-7F02-D9FD0496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59975"/>
            <a:ext cx="9144000" cy="694509"/>
          </a:xfrm>
        </p:spPr>
        <p:txBody>
          <a:bodyPr>
            <a:normAutofit/>
          </a:bodyPr>
          <a:lstStyle/>
          <a:p>
            <a:r>
              <a:rPr lang="en-US" sz="3200" dirty="0"/>
              <a:t>Robert S. Keebler, CPA/PFS, MST, AEP</a:t>
            </a:r>
          </a:p>
        </p:txBody>
      </p:sp>
    </p:spTree>
    <p:extLst>
      <p:ext uri="{BB962C8B-B14F-4D97-AF65-F5344CB8AC3E}">
        <p14:creationId xmlns:p14="http://schemas.microsoft.com/office/powerpoint/2010/main" val="388378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Expense Withdrawals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 new penalty-free distribution for personal or family emergency expenses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Limited to the lesser of: $1,000 or the non-forfeitable account balance in excess of $1,000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Limited to one distribution every 3-years unless the previous recent distribution is re-contributed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Available for: Qualified retirement plans, 403(b) plans, 457(b) plans, and IRAs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Plan administrators can rely on the employee’s certification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starting in 2024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5BEEE-7C21-F2A2-7F3D-5E612394D179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115</a:t>
            </a:r>
          </a:p>
        </p:txBody>
      </p:sp>
    </p:spTree>
    <p:extLst>
      <p:ext uri="{BB962C8B-B14F-4D97-AF65-F5344CB8AC3E}">
        <p14:creationId xmlns:p14="http://schemas.microsoft.com/office/powerpoint/2010/main" val="184400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Plan Contribution Limits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93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 Law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dirty="0"/>
              <a:t>Sponsored by small employers (100 or fewer employees)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dirty="0"/>
              <a:t>Employer match required (3% of contributions or 2% of compensation)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dirty="0"/>
              <a:t>The 2022 contribution limit is $14,000;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dirty="0"/>
              <a:t>And the 2022 catchup limit beginning at age 50 is $3,000 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Increases the catch-up limit by 10%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Requires certain employers to increase match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starting in 2024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5BEEE-7C21-F2A2-7F3D-5E612394D179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117</a:t>
            </a:r>
          </a:p>
        </p:txBody>
      </p:sp>
    </p:spTree>
    <p:extLst>
      <p:ext uri="{BB962C8B-B14F-4D97-AF65-F5344CB8AC3E}">
        <p14:creationId xmlns:p14="http://schemas.microsoft.com/office/powerpoint/2010/main" val="114192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 for Non-Trade or Business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9343"/>
          </a:xfrm>
        </p:spPr>
        <p:txBody>
          <a:bodyPr>
            <a:normAutofit/>
          </a:bodyPr>
          <a:lstStyle/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Permits employers of domestic employees (e.g., nannies) to provide retirement benefits via a SEP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starting in 2023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5BEEE-7C21-F2A2-7F3D-5E612394D179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118</a:t>
            </a:r>
          </a:p>
        </p:txBody>
      </p:sp>
    </p:spTree>
    <p:extLst>
      <p:ext uri="{BB962C8B-B14F-4D97-AF65-F5344CB8AC3E}">
        <p14:creationId xmlns:p14="http://schemas.microsoft.com/office/powerpoint/2010/main" val="411342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ABLE Accounts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Requires certain eligible individuals to be disabled before age 26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Changes the age the disability must occur to before age 46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beginning in 2026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02609-B7C6-D4D0-EF9A-F47453274CEE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124</a:t>
            </a:r>
          </a:p>
        </p:txBody>
      </p:sp>
    </p:spTree>
    <p:extLst>
      <p:ext uri="{BB962C8B-B14F-4D97-AF65-F5344CB8AC3E}">
        <p14:creationId xmlns:p14="http://schemas.microsoft.com/office/powerpoint/2010/main" val="205023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529 to Roth Rollovers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30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No mechanism to rollover unused 529 funds to retirement accounts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SECURE 2.0: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Allows for rollovers 529 plan funds to Roth IRAs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529 must be maintained for at least 15-years before the rollover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Roth rollovers limited to the aggregate contributions (and attributable earnings) made at least 5-years before the date of the distribution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Must be a direct, trustee-to-trustee transfer to a Roth IRA account maintained for the benefit of the 529 plan beneficiary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Rollover limited to the $6,000 contribution limit (adjusted for inflation)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Regular IRA contributions reduce eligible 529 rollovers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Roth income limits don’t seem to apply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Overall aggregate lifetime limit of $35,000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Earnings and contributions from the 529 plan carryover for the Roth ordering rules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starting in 2024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02609-B7C6-D4D0-EF9A-F47453274CEE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126</a:t>
            </a:r>
          </a:p>
        </p:txBody>
      </p:sp>
    </p:spTree>
    <p:extLst>
      <p:ext uri="{BB962C8B-B14F-4D97-AF65-F5344CB8AC3E}">
        <p14:creationId xmlns:p14="http://schemas.microsoft.com/office/powerpoint/2010/main" val="399325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Remove RMD Barriers for Life Annuities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0349" cy="4351338"/>
          </a:xfrm>
        </p:spPr>
        <p:txBody>
          <a:bodyPr>
            <a:normAutofit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Limitations of annuities in plans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SECURE 2.0: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Allows for certain increasing annuity payments and lump-sum payments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starting 2023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02609-B7C6-D4D0-EF9A-F47453274CEE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201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E78FE-C22F-DECF-5DC4-AB8DC7FC5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3"/>
          <a:stretch/>
        </p:blipFill>
        <p:spPr>
          <a:xfrm>
            <a:off x="6712924" y="1756665"/>
            <a:ext cx="4796246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Qualifying Longevity Annuity Contracts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QLAC is fixed annuity that allows RMD deferral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In 2022, a QLAC is limited to the lesser of 25% of their retirement funds or $145,000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SECURE 2.0: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Eliminate the 25% limitation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Increase dollar limitation to $200,000 in 2023 (will inflation adjusted thereafter)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Other technical changes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02609-B7C6-D4D0-EF9A-F47453274CEE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202</a:t>
            </a:r>
          </a:p>
        </p:txBody>
      </p:sp>
    </p:spTree>
    <p:extLst>
      <p:ext uri="{BB962C8B-B14F-4D97-AF65-F5344CB8AC3E}">
        <p14:creationId xmlns:p14="http://schemas.microsoft.com/office/powerpoint/2010/main" val="392299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Failed RMD Penalty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017"/>
            <a:ext cx="10515600" cy="40259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50% excise tax (basically a penalty) on failed RMDs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Excise is in addition to income tax assessed on the distribution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SECURE 2.0: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Reduces the excise tax to 25%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10% in the case of timely corrections – the “correction window”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Before the mailing date of a notice of deficiency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Before the date the 25% excise tax is assessed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Before the end of the third calendar year of when the tax was imposed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starting in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6F9DD-627F-C4E4-890E-54384C142498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302</a:t>
            </a:r>
          </a:p>
        </p:txBody>
      </p:sp>
    </p:spTree>
    <p:extLst>
      <p:ext uri="{BB962C8B-B14F-4D97-AF65-F5344CB8AC3E}">
        <p14:creationId xmlns:p14="http://schemas.microsoft.com/office/powerpoint/2010/main" val="2568870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 Lost &amp; Found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proposal would require Treasury to create an online searchable database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4C091-0253-7479-9CEE-A2ABE2B53C83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303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81F59-019E-7615-CC68-F227CEC9F3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320" y="3166964"/>
            <a:ext cx="4023360" cy="26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51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Expansion of Employee Plans Compliance Resolution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495"/>
            <a:ext cx="10515600" cy="4090468"/>
          </a:xfrm>
        </p:spPr>
        <p:txBody>
          <a:bodyPr>
            <a:normAutofit/>
          </a:bodyPr>
          <a:lstStyle/>
          <a:p>
            <a:r>
              <a:rPr lang="en-US" sz="3200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800" dirty="0"/>
              <a:t>Employee Plans Compliance Resolution System (EPCRS) – allows for self-correction of inadvertent errors</a:t>
            </a:r>
          </a:p>
          <a:p>
            <a:endParaRPr lang="en-US" sz="3200" dirty="0"/>
          </a:p>
          <a:p>
            <a:r>
              <a:rPr lang="en-US" sz="3200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800" dirty="0"/>
              <a:t>Expands the system to IRA custodians</a:t>
            </a:r>
          </a:p>
          <a:p>
            <a:endParaRPr lang="en-US" sz="1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4C091-0253-7479-9CEE-A2ABE2B53C83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305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C1CA3-6728-DCDD-8508-D6D6CCC60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873" y="3557588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2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Individual Retirement</a:t>
            </a:r>
          </a:p>
          <a:p>
            <a:r>
              <a:rPr lang="en-US" dirty="0"/>
              <a:t>Retirees</a:t>
            </a:r>
          </a:p>
          <a:p>
            <a:r>
              <a:rPr lang="en-US" dirty="0"/>
              <a:t>Public Safety and Military</a:t>
            </a:r>
          </a:p>
          <a:p>
            <a:r>
              <a:rPr lang="en-US" dirty="0"/>
              <a:t>Nonprofits and Educators</a:t>
            </a:r>
          </a:p>
          <a:p>
            <a:r>
              <a:rPr lang="en-US" dirty="0"/>
              <a:t>Disaster Relief</a:t>
            </a:r>
          </a:p>
          <a:p>
            <a:r>
              <a:rPr lang="en-US" dirty="0"/>
              <a:t>Employer Plans</a:t>
            </a:r>
          </a:p>
          <a:p>
            <a:r>
              <a:rPr lang="en-US" dirty="0"/>
              <a:t>Notices, technical modifications, plan amendments, tax court proposals</a:t>
            </a:r>
          </a:p>
          <a:p>
            <a:r>
              <a:rPr lang="en-US" dirty="0"/>
              <a:t>Revenue Provisions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6A4E3D-4285-3083-D3BE-EE86EE579FD6}"/>
              </a:ext>
            </a:extLst>
          </p:cNvPr>
          <p:cNvSpPr/>
          <p:nvPr/>
        </p:nvSpPr>
        <p:spPr>
          <a:xfrm>
            <a:off x="5564777" y="941704"/>
            <a:ext cx="6383383" cy="284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Course Overview</a:t>
            </a:r>
          </a:p>
          <a:p>
            <a:r>
              <a:rPr lang="en-US" sz="2400" dirty="0"/>
              <a:t>This course will focus on the what the practitioner helping wealthy individuals needs to know.</a:t>
            </a:r>
          </a:p>
          <a:p>
            <a:pPr marL="457200" indent="-174625">
              <a:buFont typeface="Arial" panose="020B0604020202020204" pitchFamily="34" charset="0"/>
              <a:buChar char="•"/>
            </a:pPr>
            <a:r>
              <a:rPr lang="en-US" sz="2400" dirty="0"/>
              <a:t>Changes for the retirement saver</a:t>
            </a:r>
          </a:p>
          <a:p>
            <a:pPr marL="457200" indent="-174625">
              <a:buFont typeface="Arial" panose="020B0604020202020204" pitchFamily="34" charset="0"/>
              <a:buChar char="•"/>
            </a:pPr>
            <a:r>
              <a:rPr lang="en-US" sz="2400" dirty="0"/>
              <a:t>Changes for the retiree</a:t>
            </a:r>
          </a:p>
          <a:p>
            <a:r>
              <a:rPr lang="en-US" sz="2400" dirty="0"/>
              <a:t>This course will NOT cover changes from the employer’s perspective.</a:t>
            </a:r>
          </a:p>
        </p:txBody>
      </p:sp>
    </p:spTree>
    <p:extLst>
      <p:ext uri="{BB962C8B-B14F-4D97-AF65-F5344CB8AC3E}">
        <p14:creationId xmlns:p14="http://schemas.microsoft.com/office/powerpoint/2010/main" val="387687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One-Time CRT Contribution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One time election to fund a CRT (or charitable gift annuity) with an IRA distribution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Limited to $50,000 (adjusted for inflation)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Income interest must be payable to account owner or spouse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The IRA distribution qualifies as a QCD to a CRT to the extent the contribution would qualify as deductible under Section 170 (i.e. to the extent the remainder interest exceeds the present interest)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starting in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C5689-3732-4213-BF4F-7E0552BC688A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307</a:t>
            </a:r>
          </a:p>
        </p:txBody>
      </p:sp>
    </p:spTree>
    <p:extLst>
      <p:ext uri="{BB962C8B-B14F-4D97-AF65-F5344CB8AC3E}">
        <p14:creationId xmlns:p14="http://schemas.microsoft.com/office/powerpoint/2010/main" val="702018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Repayment of Qualified Birth or Adoption Distributions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794"/>
            <a:ext cx="10515600" cy="4090468"/>
          </a:xfrm>
        </p:spPr>
        <p:txBody>
          <a:bodyPr>
            <a:normAutofit/>
          </a:bodyPr>
          <a:lstStyle/>
          <a:p>
            <a:r>
              <a:rPr lang="en-US" sz="2400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Qualified birth and adoption distributions are exempt from the 10% penalty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Repayments of these distributions are allowed</a:t>
            </a:r>
          </a:p>
          <a:p>
            <a:endParaRPr lang="en-US" sz="2400" dirty="0"/>
          </a:p>
          <a:p>
            <a:r>
              <a:rPr lang="en-US" sz="2400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Limits repayments to a 3-year window (provides clarity)</a:t>
            </a:r>
          </a:p>
          <a:p>
            <a:endParaRPr 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4C091-0253-7479-9CEE-A2ABE2B53C83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311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2F33F-C666-69EB-608B-E52F11B5C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51" y="4494011"/>
            <a:ext cx="2752997" cy="18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97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Self-Certified Hardship Distributions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017"/>
            <a:ext cx="10515600" cy="4025946"/>
          </a:xfrm>
        </p:spPr>
        <p:txBody>
          <a:bodyPr>
            <a:normAutofit/>
          </a:bodyPr>
          <a:lstStyle/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Allow employers to rely on employee certification that hardship distribution conditions are met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1DC330-A043-70A4-61E6-E800F9EB0666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312</a:t>
            </a:r>
          </a:p>
        </p:txBody>
      </p:sp>
    </p:spTree>
    <p:extLst>
      <p:ext uri="{BB962C8B-B14F-4D97-AF65-F5344CB8AC3E}">
        <p14:creationId xmlns:p14="http://schemas.microsoft.com/office/powerpoint/2010/main" val="25288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Excise Tax Statute of Limitations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017"/>
            <a:ext cx="10515600" cy="4025946"/>
          </a:xfrm>
        </p:spPr>
        <p:txBody>
          <a:bodyPr>
            <a:normAutofit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There is not statute of limitations (SOL) for excise tax on excess contributions and accumulations</a:t>
            </a:r>
          </a:p>
          <a:p>
            <a:pPr lvl="1"/>
            <a:endParaRPr lang="en-US" dirty="0"/>
          </a:p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3-year period if the taxpayer is not required to file a return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6-year period if the taxpayer filed an income tax return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No SOL for certain acquisitions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1DC330-A043-70A4-61E6-E800F9EB0666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313</a:t>
            </a:r>
          </a:p>
        </p:txBody>
      </p:sp>
    </p:spTree>
    <p:extLst>
      <p:ext uri="{BB962C8B-B14F-4D97-AF65-F5344CB8AC3E}">
        <p14:creationId xmlns:p14="http://schemas.microsoft.com/office/powerpoint/2010/main" val="416723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Penalty-Free Withdraws for Domestic Abuse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017"/>
            <a:ext cx="10515600" cy="40259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Adds an exception to the 10% early withdraw penalty for domestic abuse victims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Exception applies to a 1-year period after the abuse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Exception limited to the lessor of: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$10,000     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50% of the account value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Allow domestic abuse victim distributions to be recontributed within three years after the day it was it was received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Self-certification procedures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2024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CEE79E-B8AE-7E29-D652-3C2FD506916E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314</a:t>
            </a:r>
          </a:p>
        </p:txBody>
      </p:sp>
    </p:spTree>
    <p:extLst>
      <p:ext uri="{BB962C8B-B14F-4D97-AF65-F5344CB8AC3E}">
        <p14:creationId xmlns:p14="http://schemas.microsoft.com/office/powerpoint/2010/main" val="836080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Prohibited Transactions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017"/>
            <a:ext cx="10515600" cy="4025946"/>
          </a:xfrm>
        </p:spPr>
        <p:txBody>
          <a:bodyPr>
            <a:normAutofit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PT disqualifies entire IRA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IRA immediately fully taxable as if distributed</a:t>
            </a:r>
          </a:p>
          <a:p>
            <a:pPr lvl="1"/>
            <a:endParaRPr lang="en-US" dirty="0"/>
          </a:p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Allows IRAs to be considered separately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1DC330-A043-70A4-61E6-E800F9EB0666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46841-7795-49BF-FA21-D21049F193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3" t="3139" r="16852" b="12308"/>
          <a:stretch/>
        </p:blipFill>
        <p:spPr>
          <a:xfrm>
            <a:off x="8654143" y="2412274"/>
            <a:ext cx="2699657" cy="24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98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SEPP Clarifications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A Series of Substantially Equal Periodic Payments (SEPPs) is an exception to the 10% early withdrawal penalty for pre-59½ distributions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Payments must be computed according to one of three permissible methods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However, under current law, if the series of payments is modified or terminated within 5-years of starting or before age 59½ the entire series of payments is subject to the 10% penalty; modifications include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Change in the payment amount (generally)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Additional funds contributed or rolled over to the account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Rollover of the account to another plan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400" dirty="0"/>
          </a:p>
          <a:p>
            <a:r>
              <a:rPr lang="en-US" sz="2000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Allows rollovers to occur and not be considered a modification to the SEPP, provided the payments continue as required as if the rollover didn’t occur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Includes relief for certain SEPP annuities and provides relief for certain reporting requirements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0773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 of Addition Tax on Corrective Distributions of Excess Contributions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017"/>
            <a:ext cx="10515600" cy="37260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 Law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dirty="0"/>
              <a:t>The 10% early distribution penalty can apply if a corrective distribution is made to remove an excess contribution</a:t>
            </a:r>
          </a:p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Exempts corrective distributions of excess contributions from the 10% penalty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To be eligible for the exemption: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The corrective distribution (with any income earned thereon) must be distributed by the return due date (including extensions)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The taxpayer did not claim a deduction for the excess contribution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2024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59F30E-889C-D9E0-F517-7609A5448309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323</a:t>
            </a:r>
          </a:p>
        </p:txBody>
      </p:sp>
    </p:spTree>
    <p:extLst>
      <p:ext uri="{BB962C8B-B14F-4D97-AF65-F5344CB8AC3E}">
        <p14:creationId xmlns:p14="http://schemas.microsoft.com/office/powerpoint/2010/main" val="3977974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Treasury Guidance on Rollovers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“Bungled” rollovers are common and difficult to correct</a:t>
            </a:r>
          </a:p>
          <a:p>
            <a:endParaRPr lang="en-US" dirty="0"/>
          </a:p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Requires the Secretary to develop and release sample forms no later than 1/1/2025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Forms would be for: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Direct rollovers from employer plans to another employer plan or IRA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Trustee to trustee transfers from an IRA to another IRA or retirement plan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B5EEA-0F0D-08E9-77CA-FB6FD4F502D3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324</a:t>
            </a:r>
          </a:p>
        </p:txBody>
      </p:sp>
    </p:spTree>
    <p:extLst>
      <p:ext uri="{BB962C8B-B14F-4D97-AF65-F5344CB8AC3E}">
        <p14:creationId xmlns:p14="http://schemas.microsoft.com/office/powerpoint/2010/main" val="2878516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Roth Plan Distributions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7247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RMDs apply to qualified Roth contribution programs (e.g. Roth 401k elective deferrals)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However, retirees can avoid RMDs by rolling over plan assets into Roth IRAs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sz="2000" dirty="0"/>
          </a:p>
          <a:p>
            <a:r>
              <a:rPr lang="en-US" sz="2400" dirty="0"/>
              <a:t>SECURE 2.0: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Removes RMDs for qualified Roth contribution programs – during life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Equalizes treatment to Roth IRAs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Effective 2024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F403C-C8FA-4F18-65E0-92E30479E920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AC414-96F9-E385-B702-5E68BA32F1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87" y="574766"/>
            <a:ext cx="2361448" cy="52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the: SAVER’S CREDIT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2F923-597C-C325-DEFD-26029A75E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9" y="2542639"/>
            <a:ext cx="8973802" cy="3134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48435-AA22-7FE8-8CFE-826A4FCC4DA6}"/>
              </a:ext>
            </a:extLst>
          </p:cNvPr>
          <p:cNvSpPr txBox="1"/>
          <p:nvPr/>
        </p:nvSpPr>
        <p:spPr>
          <a:xfrm>
            <a:off x="1802674" y="5757605"/>
            <a:ext cx="3597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Table created by the joint tax committee.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968CF-0D11-9025-0A8E-15F10F2FA9F2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103</a:t>
            </a:r>
          </a:p>
        </p:txBody>
      </p:sp>
    </p:spTree>
    <p:extLst>
      <p:ext uri="{BB962C8B-B14F-4D97-AF65-F5344CB8AC3E}">
        <p14:creationId xmlns:p14="http://schemas.microsoft.com/office/powerpoint/2010/main" val="4145947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Illness Exception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Creates a new exception to the 10-percent early withdrawal penalty tax for terminal illness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Terminally ill individual means an individual who has been certified by a physician as having an illness or physical condition that can reasonably be expected to result in death in 84 months or less after the date of the certification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to distributions made after enactment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4A1C5-AC1D-512B-963C-AF2B80CD051C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326</a:t>
            </a:r>
          </a:p>
        </p:txBody>
      </p:sp>
    </p:spTree>
    <p:extLst>
      <p:ext uri="{BB962C8B-B14F-4D97-AF65-F5344CB8AC3E}">
        <p14:creationId xmlns:p14="http://schemas.microsoft.com/office/powerpoint/2010/main" val="4277447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Surviving Spouse Election to be Treated As Employee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Permits a Surviving Spouse of an employee who dies before RMDs begin to elect to be treated as the employee to determine when distributions begin.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Also permits the spouse to apply the present-law rule that treats the spouse as the employee for purposes of determining the distribution period in cases where the spouse dies before distributions begin.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starting in 2024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D92AD-16BA-6FBC-4EC9-1A43833884E5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327</a:t>
            </a:r>
          </a:p>
        </p:txBody>
      </p:sp>
    </p:spTree>
    <p:extLst>
      <p:ext uri="{BB962C8B-B14F-4D97-AF65-F5344CB8AC3E}">
        <p14:creationId xmlns:p14="http://schemas.microsoft.com/office/powerpoint/2010/main" val="2624609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Long-term Care Contracts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Repeals government plan direct pay requirement for long-term care insurance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Payments to the insured, who in turn pays the premium permitted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Reporting merely requires an attestation that the reduced taxable amount is correct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Applies to distributions made after enactment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15455-B683-34E8-1FC5-9EADFE99A68A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328</a:t>
            </a:r>
          </a:p>
        </p:txBody>
      </p:sp>
    </p:spTree>
    <p:extLst>
      <p:ext uri="{BB962C8B-B14F-4D97-AF65-F5344CB8AC3E}">
        <p14:creationId xmlns:p14="http://schemas.microsoft.com/office/powerpoint/2010/main" val="1230461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Early Withdrawal Penalty Exemption 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3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Qualified public safety employees can avoid the early withdraw penalty at age 50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IRC § 72(t)(10)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Statutory change: “</a:t>
            </a:r>
            <a:r>
              <a:rPr lang="en-US" i="1" dirty="0"/>
              <a:t>Age 50 or 25 years of service under the plan, whichever is earlier”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Adds certain corrections employees to the exemption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to distributions made after enactment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15455-B683-34E8-1FC5-9EADFE99A68A}"/>
              </a:ext>
            </a:extLst>
          </p:cNvPr>
          <p:cNvSpPr txBox="1"/>
          <p:nvPr/>
        </p:nvSpPr>
        <p:spPr>
          <a:xfrm>
            <a:off x="473825" y="5954968"/>
            <a:ext cx="19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329 - 330</a:t>
            </a:r>
          </a:p>
        </p:txBody>
      </p:sp>
    </p:spTree>
    <p:extLst>
      <p:ext uri="{BB962C8B-B14F-4D97-AF65-F5344CB8AC3E}">
        <p14:creationId xmlns:p14="http://schemas.microsoft.com/office/powerpoint/2010/main" val="808533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Federally Declared Disasters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On an event-by-event basis, Congress has allowed those suffering from a disaster to access their retirement funds without penalty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Adds IRC § 72(t)(11)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Allows for penalty-free distributions within 180-days of a Presidentially declared disaster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To those who principal place of abode is located in the disaster area (as declared)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And who sustained an economic loss by reason of the disaster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Penalty-free distributions in all taxable years limited to $22,000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Distribution income recognized ratably over a 3-taxable year period; election out available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3-year repayment period beginning the day after the distribution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Allows for $100,000 plan loans (compared to the $50,000 general limit)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15455-B683-34E8-1FC5-9EADFE99A68A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331</a:t>
            </a:r>
          </a:p>
        </p:txBody>
      </p:sp>
    </p:spTree>
    <p:extLst>
      <p:ext uri="{BB962C8B-B14F-4D97-AF65-F5344CB8AC3E}">
        <p14:creationId xmlns:p14="http://schemas.microsoft.com/office/powerpoint/2010/main" val="2771542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Elimination of Additional Tax on Corrective Distributions of Excess Contributions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The 10% early distribution penalty can apply to corrective distributions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Adds IRC § 72(t)(2)(ix) to the list of distributions to which the early distribution penalty doesn’t apply to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New statutory language: [the 10% penalty shall not apply to distributions:]  “attributable to withdrawal of net income attributable to a contribution which is distributed pursuant to section 408(d)(4).’’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408(d)(4) applies to contributions returned before the return due date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b="1" dirty="0"/>
              <a:t>New law applies to any determination of tax after enactment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15455-B683-34E8-1FC5-9EADFE99A68A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333</a:t>
            </a:r>
          </a:p>
        </p:txBody>
      </p:sp>
    </p:spTree>
    <p:extLst>
      <p:ext uri="{BB962C8B-B14F-4D97-AF65-F5344CB8AC3E}">
        <p14:creationId xmlns:p14="http://schemas.microsoft.com/office/powerpoint/2010/main" val="180044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Long-term Care Contracts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2.0: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Permits a defined contribution plan to allow for distributions to purchase qualified long-term care insurance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Limit: premium paid, 10% of the accrued benefit, or $2,500 (inflation adjusted)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These distributions would be includable in income, but exempt from the 10-percent penalty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15455-B683-34E8-1FC5-9EADFE99A68A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334 </a:t>
            </a:r>
          </a:p>
        </p:txBody>
      </p:sp>
    </p:spTree>
    <p:extLst>
      <p:ext uri="{BB962C8B-B14F-4D97-AF65-F5344CB8AC3E}">
        <p14:creationId xmlns:p14="http://schemas.microsoft.com/office/powerpoint/2010/main" val="4173884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“Inherited” IRAs Payable to Special Needs Trusts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Current Law: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SECURE 1.0 required “inherited” IRAs to be distributed within 10-year, however it exempted disabled beneficiaries and instead allows them to be life expectancy-based distributions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However, the proposed regulations implementing this failed to find a solution for IRAs payable to Special Needs Trusts (SNT) to make life-expectancy based distributions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SECURE 2.0: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Fixes this problem by allowing a SNT to have a charitable beneficiary and remain a qualified designated beneficiary (a charity usually causes the trust to fail because the actual persons who could potentially receive the retirement funds can’t be identified)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The problem may remain for some trusts that can make distributions to other family members before the death of the disabled beneficiary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starting in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15455-B683-34E8-1FC5-9EADFE99A68A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337 </a:t>
            </a:r>
          </a:p>
        </p:txBody>
      </p:sp>
    </p:spTree>
    <p:extLst>
      <p:ext uri="{BB962C8B-B14F-4D97-AF65-F5344CB8AC3E}">
        <p14:creationId xmlns:p14="http://schemas.microsoft.com/office/powerpoint/2010/main" val="1407199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9FFE-51A2-A390-5D2A-3AED7C58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&amp; SEP Roth IRAs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6418-BFD6-2B74-87A3-1C9C7A2CA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No Roth contributions to Simple and &amp; SEP IRAs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Allows SIMPLE and SEP Roth contributions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i="1" dirty="0"/>
              <a:t>Revenue raising provision of the act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beginning in 2023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2E2BF-8929-0B8D-313B-B6C7573C0C01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601 </a:t>
            </a:r>
          </a:p>
        </p:txBody>
      </p:sp>
    </p:spTree>
    <p:extLst>
      <p:ext uri="{BB962C8B-B14F-4D97-AF65-F5344CB8AC3E}">
        <p14:creationId xmlns:p14="http://schemas.microsoft.com/office/powerpoint/2010/main" val="1922936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9FFE-51A2-A390-5D2A-3AED7C58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Catch-up Elective Deferrals Limited to Regular Contribution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6418-BFD6-2B74-87A3-1C9C7A2CA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108"/>
            <a:ext cx="10515600" cy="40589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Catch-up contributions available to those age 50 and over are generally pre-tax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But can be designated as Roth (after-tax) contributions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No deductible catch-up contributions from employees with wages from the employer exceeding $145,000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Prior year wage figure applies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Indexed for inflation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Limited employees can still make designated Roth contributions, if the plan allows for it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i="1" dirty="0"/>
              <a:t>Revenue raising provision of the act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beginning in 2024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6078D-51D1-4536-197B-1FEFBB7E1C5B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603 </a:t>
            </a:r>
          </a:p>
        </p:txBody>
      </p:sp>
    </p:spTree>
    <p:extLst>
      <p:ext uri="{BB962C8B-B14F-4D97-AF65-F5344CB8AC3E}">
        <p14:creationId xmlns:p14="http://schemas.microsoft.com/office/powerpoint/2010/main" val="97276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the: Saver’s </a:t>
            </a:r>
            <a:r>
              <a:rPr lang="en-US" strike="sngStrike" dirty="0"/>
              <a:t>CREDIT</a:t>
            </a:r>
            <a:r>
              <a:rPr lang="en-US" dirty="0"/>
              <a:t> Match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Refund made as a direct contribution to a retirement account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The credit would also be restructured: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Equal to 50% of up to $2,000 (not indexed) of contributions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Includes any elective/voluntary contributions; reduced by distributions over a 2-year testing period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The 50% rate would be phased-out to 0% over a MAGI range (indexed for inflation):</a:t>
            </a:r>
          </a:p>
          <a:p>
            <a:pPr marL="1371600" lvl="3" indent="0">
              <a:buNone/>
            </a:pPr>
            <a:r>
              <a:rPr lang="en-US" dirty="0"/>
              <a:t>MFJ: $41,000 - $71,000</a:t>
            </a:r>
          </a:p>
          <a:p>
            <a:pPr marL="1371600" lvl="3" indent="0">
              <a:buNone/>
            </a:pPr>
            <a:r>
              <a:rPr lang="en-US" dirty="0" err="1"/>
              <a:t>HoH</a:t>
            </a:r>
            <a:r>
              <a:rPr lang="en-US" dirty="0"/>
              <a:t>: $30,750 - $53,250</a:t>
            </a:r>
          </a:p>
          <a:p>
            <a:pPr marL="1371600" lvl="3" indent="0">
              <a:buNone/>
            </a:pPr>
            <a:r>
              <a:rPr lang="en-US" dirty="0"/>
              <a:t>Single: $20,500 - $35,500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Taxpayer must have attained age 18 and not claimed as a dependent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starting in 2027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D3BD0-6466-E39F-DFE0-4183860A84A8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103</a:t>
            </a:r>
          </a:p>
        </p:txBody>
      </p:sp>
    </p:spTree>
    <p:extLst>
      <p:ext uri="{BB962C8B-B14F-4D97-AF65-F5344CB8AC3E}">
        <p14:creationId xmlns:p14="http://schemas.microsoft.com/office/powerpoint/2010/main" val="4094695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9FFE-51A2-A390-5D2A-3AED7C58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Roth Employer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6418-BFD6-2B74-87A3-1C9C7A2CA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108"/>
            <a:ext cx="10515600" cy="4058914"/>
          </a:xfrm>
        </p:spPr>
        <p:txBody>
          <a:bodyPr>
            <a:normAutofit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Employer matches are all pre-tax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Allows employer match to be Roth (optionally)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i="1" dirty="0"/>
              <a:t>Revenue raising provision of the act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Available for contributions made after enactment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6078D-51D1-4536-197B-1FEFBB7E1C5B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604 </a:t>
            </a:r>
          </a:p>
        </p:txBody>
      </p:sp>
    </p:spTree>
    <p:extLst>
      <p:ext uri="{BB962C8B-B14F-4D97-AF65-F5344CB8AC3E}">
        <p14:creationId xmlns:p14="http://schemas.microsoft.com/office/powerpoint/2010/main" val="1126384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9FFE-51A2-A390-5D2A-3AED7C58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Charitable Easements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6418-BFD6-2B74-87A3-1C9C7A2CA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108"/>
            <a:ext cx="10515600" cy="40589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Allows for tax-planning that is arguably abusive or simply is abusive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Adds a limitation in IRC § 170(h)(7)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Contribution cannot exceed 2.5 times the sum of each partner’s basis in the partnership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Complicated exceptions and basis calculations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Exceptions for family partnerships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Exceptions to preserve historic structures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Expanded statute of limitations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Additional reporting requirements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Safe-harbor to correct deed errors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Applies to contributions made after the effective date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6078D-51D1-4536-197B-1FEFBB7E1C5B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§ 605 </a:t>
            </a:r>
          </a:p>
        </p:txBody>
      </p:sp>
    </p:spTree>
    <p:extLst>
      <p:ext uri="{BB962C8B-B14F-4D97-AF65-F5344CB8AC3E}">
        <p14:creationId xmlns:p14="http://schemas.microsoft.com/office/powerpoint/2010/main" val="1185612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E456A1-523F-9E77-0E2C-0C672E94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8981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Beginning Date (RBD) Increase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017"/>
            <a:ext cx="10515600" cy="4025946"/>
          </a:xfrm>
        </p:spPr>
        <p:txBody>
          <a:bodyPr>
            <a:normAutofit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RMDs began at age 70½ before January 1, 2020 (i.e. before SECURE 1.0)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RMDs begin at age 72 current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SECURE 2.0</a:t>
            </a:r>
          </a:p>
          <a:p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EC33759-D9C7-E0B1-F454-B13EFA82B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46454"/>
              </p:ext>
            </p:extLst>
          </p:nvPr>
        </p:nvGraphicFramePr>
        <p:xfrm>
          <a:off x="3544389" y="4481768"/>
          <a:ext cx="4606836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418">
                  <a:extLst>
                    <a:ext uri="{9D8B030D-6E8A-4147-A177-3AD203B41FA5}">
                      <a16:colId xmlns:a16="http://schemas.microsoft.com/office/drawing/2014/main" val="767972175"/>
                    </a:ext>
                  </a:extLst>
                </a:gridCol>
                <a:gridCol w="2303418">
                  <a:extLst>
                    <a:ext uri="{9D8B030D-6E8A-4147-A177-3AD203B41FA5}">
                      <a16:colId xmlns:a16="http://schemas.microsoft.com/office/drawing/2014/main" val="3823942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5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9662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2023 - 2032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402018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329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1EAFE1-ADC2-461C-3240-E9942E6367A8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107</a:t>
            </a:r>
          </a:p>
        </p:txBody>
      </p:sp>
    </p:spTree>
    <p:extLst>
      <p:ext uri="{BB962C8B-B14F-4D97-AF65-F5344CB8AC3E}">
        <p14:creationId xmlns:p14="http://schemas.microsoft.com/office/powerpoint/2010/main" val="250877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IRA Catch-up Limit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30"/>
            <a:ext cx="7149801" cy="4351338"/>
          </a:xfrm>
        </p:spPr>
        <p:txBody>
          <a:bodyPr>
            <a:normAutofit/>
          </a:bodyPr>
          <a:lstStyle/>
          <a:p>
            <a:r>
              <a:rPr lang="en-US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Taxpayers over age 50 can contribute an additional $1,000 to their IRA annually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Applies to both Traditional &amp; Roth IRAs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The $1,000 limit is not indexed for inflation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No income limitation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Each spouse may make the additional contribution</a:t>
            </a:r>
          </a:p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Index the catchup limit for inflation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starting in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F7BE4-EE19-053A-C504-76839E431D63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108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DFA2D-8EA5-8906-863E-8B93B49494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921" y="2000793"/>
            <a:ext cx="3808550" cy="2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Retirement Plan Catch-up Limits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Current law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Taxpayers over age 50 can contribute an additional $6,500 to their 401(k), 403(b) and 457(b) plans annually</a:t>
            </a:r>
          </a:p>
          <a:p>
            <a:r>
              <a:rPr lang="en-US" sz="2400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Change applies to those aged 60-63 (attained at least 60, but not 64 during the tax-year)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Increases the catch-up limit to $10,000 (basically; inflation adjustments apply)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Increases the catch-up limit for SIMPLE IRAs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b="1" dirty="0"/>
              <a:t>ALL CATCHUP CONTRIBUTIONS TREATED AS ROTH CONTRIBUTIONS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Effective starting in 2025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1F9A97-6CBA-1DF9-B738-CBAD90AE1916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109</a:t>
            </a:r>
          </a:p>
        </p:txBody>
      </p:sp>
    </p:spTree>
    <p:extLst>
      <p:ext uri="{BB962C8B-B14F-4D97-AF65-F5344CB8AC3E}">
        <p14:creationId xmlns:p14="http://schemas.microsoft.com/office/powerpoint/2010/main" val="134286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6D60-2629-5F63-78E4-12CB1679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Retirement Plan Catch-up Limits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A33A98A-B75E-BF23-7B95-790B1218E2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82078"/>
              </p:ext>
            </p:extLst>
          </p:nvPr>
        </p:nvGraphicFramePr>
        <p:xfrm>
          <a:off x="838200" y="3211286"/>
          <a:ext cx="105156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960124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504237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411900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17164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Elective Deferral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Catch-up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Elective Deferral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623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70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41816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60-63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94771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 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25584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227FEA1-1C60-5FCF-6E35-57E4967B7C24}"/>
              </a:ext>
            </a:extLst>
          </p:cNvPr>
          <p:cNvSpPr txBox="1">
            <a:spLocks/>
          </p:cNvSpPr>
          <p:nvPr/>
        </p:nvSpPr>
        <p:spPr>
          <a:xfrm>
            <a:off x="2271848" y="2430666"/>
            <a:ext cx="7648303" cy="66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>
                <a:solidFill>
                  <a:srgbClr val="FF0000"/>
                </a:solidFill>
              </a:rPr>
              <a:t>401k Contribution Limit Example – 2025 Projection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EB9DD7-6001-888D-63DC-CA4D0B1AE2FB}"/>
              </a:ext>
            </a:extLst>
          </p:cNvPr>
          <p:cNvSpPr txBox="1">
            <a:spLocks/>
          </p:cNvSpPr>
          <p:nvPr/>
        </p:nvSpPr>
        <p:spPr>
          <a:xfrm>
            <a:off x="1506583" y="5674609"/>
            <a:ext cx="8795657" cy="66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>
                <a:solidFill>
                  <a:srgbClr val="FF0000"/>
                </a:solidFill>
              </a:rPr>
              <a:t>WARNING – These figures are calculated using inflation estimates; mere rough numbers to illustrate the complicated difference by age.</a:t>
            </a:r>
          </a:p>
        </p:txBody>
      </p:sp>
    </p:spTree>
    <p:extLst>
      <p:ext uri="{BB962C8B-B14F-4D97-AF65-F5344CB8AC3E}">
        <p14:creationId xmlns:p14="http://schemas.microsoft.com/office/powerpoint/2010/main" val="181062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525B0-0B09-895E-789C-854B2EC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for Student Loan Payments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1330B-0302-21A5-4D4D-EE90A4A9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2.0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Treat student loan payments as contributions in order to be eligible for an employer match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Treatment limited to the elective deferral limit, reduced by any actual elective deferrals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Available for 401(k) plans, 403(b) plans, 457(b) plans and SIMPLE IRAs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For testing purposes: student loans payments will not be treated as a contribution, however they will be considered an elective deferral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Employers will need to update plans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b="1" dirty="0"/>
              <a:t>Plan administrators can rely on the employee’s certification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Effective starting in 2024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23738-976C-D156-C512-11D5E67FBE7B}"/>
              </a:ext>
            </a:extLst>
          </p:cNvPr>
          <p:cNvSpPr txBox="1"/>
          <p:nvPr/>
        </p:nvSpPr>
        <p:spPr>
          <a:xfrm>
            <a:off x="473825" y="59549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 § 110</a:t>
            </a:r>
          </a:p>
        </p:txBody>
      </p:sp>
    </p:spTree>
    <p:extLst>
      <p:ext uri="{BB962C8B-B14F-4D97-AF65-F5344CB8AC3E}">
        <p14:creationId xmlns:p14="http://schemas.microsoft.com/office/powerpoint/2010/main" val="252175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73567B4B0FF74791E08A8A7F384545" ma:contentTypeVersion="14" ma:contentTypeDescription="Create a new document." ma:contentTypeScope="" ma:versionID="c7f855b08824e86d77a19bd626805a0d">
  <xsd:schema xmlns:xsd="http://www.w3.org/2001/XMLSchema" xmlns:xs="http://www.w3.org/2001/XMLSchema" xmlns:p="http://schemas.microsoft.com/office/2006/metadata/properties" xmlns:ns2="3e6757a2-e2d1-4cd1-a2ce-d5154e03349e" xmlns:ns3="0b261bc0-61ff-47cb-bba4-d89fc94f950b" targetNamespace="http://schemas.microsoft.com/office/2006/metadata/properties" ma:root="true" ma:fieldsID="560ddba4b30825d84b2c5519082232a5" ns2:_="" ns3:_="">
    <xsd:import namespace="3e6757a2-e2d1-4cd1-a2ce-d5154e03349e"/>
    <xsd:import namespace="0b261bc0-61ff-47cb-bba4-d89fc94f95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757a2-e2d1-4cd1-a2ce-d5154e0334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a4f26e-e359-466f-9122-edfecaeafa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61bc0-61ff-47cb-bba4-d89fc94f950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360ceeb-1207-4619-b6ae-6a3316bd6522}" ma:internalName="TaxCatchAll" ma:showField="CatchAllData" ma:web="0b261bc0-61ff-47cb-bba4-d89fc94f95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BC0D84-A677-46C9-936E-7035D6191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757a2-e2d1-4cd1-a2ce-d5154e03349e"/>
    <ds:schemaRef ds:uri="0b261bc0-61ff-47cb-bba4-d89fc94f9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7EDC70-CFCC-4EB6-8A76-854AAD434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4858</TotalTime>
  <Words>2793</Words>
  <Application>Microsoft Office PowerPoint</Application>
  <PresentationFormat>Widescreen</PresentationFormat>
  <Paragraphs>401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ENHANCING AMERICAN RETIREMENT NOW The EARN Act (aka SECURE 2.0)</vt:lpstr>
      <vt:lpstr>Bill Overview</vt:lpstr>
      <vt:lpstr>Changes to the: SAVER’S CREDIT</vt:lpstr>
      <vt:lpstr>Changes to the: Saver’s CREDIT Match</vt:lpstr>
      <vt:lpstr>Required Beginning Date (RBD) Increase</vt:lpstr>
      <vt:lpstr>Indexing IRA Catch-up Limit</vt:lpstr>
      <vt:lpstr>Higher Retirement Plan Catch-up Limits</vt:lpstr>
      <vt:lpstr>Higher Retirement Plan Catch-up Limits</vt:lpstr>
      <vt:lpstr>Matching for Student Loan Payments</vt:lpstr>
      <vt:lpstr>Emergency Expense Withdrawals</vt:lpstr>
      <vt:lpstr>SIMPLE Plan Contribution Limits</vt:lpstr>
      <vt:lpstr>SEP for Non-Trade or Business</vt:lpstr>
      <vt:lpstr>ABLE Accounts</vt:lpstr>
      <vt:lpstr>529 to Roth Rollovers</vt:lpstr>
      <vt:lpstr>Remove RMD Barriers for Life Annuities</vt:lpstr>
      <vt:lpstr>Qualifying Longevity Annuity Contracts</vt:lpstr>
      <vt:lpstr>Failed RMD Penalty</vt:lpstr>
      <vt:lpstr>Retirement Plan Lost &amp; Found</vt:lpstr>
      <vt:lpstr>Expansion of Employee Plans Compliance Resolution System</vt:lpstr>
      <vt:lpstr>One-Time CRT Contribution</vt:lpstr>
      <vt:lpstr>Repayment of Qualified Birth or Adoption Distributions</vt:lpstr>
      <vt:lpstr>Self-Certified Hardship Distributions</vt:lpstr>
      <vt:lpstr>IRA Excise Tax Statute of Limitations</vt:lpstr>
      <vt:lpstr>Penalty-Free Withdraws for Domestic Abuse</vt:lpstr>
      <vt:lpstr>IRA Prohibited Transactions</vt:lpstr>
      <vt:lpstr>SEPP Clarifications</vt:lpstr>
      <vt:lpstr>Elimination of Addition Tax on Corrective Distributions of Excess Contributions</vt:lpstr>
      <vt:lpstr>Treasury Guidance on Rollovers</vt:lpstr>
      <vt:lpstr>Roth Plan Distributions</vt:lpstr>
      <vt:lpstr>Terminal Illness Exception</vt:lpstr>
      <vt:lpstr>Surviving Spouse Election to be Treated As Employee</vt:lpstr>
      <vt:lpstr>Long-term Care Contracts</vt:lpstr>
      <vt:lpstr>Early Withdrawal Penalty Exemption Age</vt:lpstr>
      <vt:lpstr>Federally Declared Disasters</vt:lpstr>
      <vt:lpstr>Elimination of Additional Tax on Corrective Distributions of Excess Contributions</vt:lpstr>
      <vt:lpstr>Long-term Care Contracts</vt:lpstr>
      <vt:lpstr>“Inherited” IRAs Payable to Special Needs Trusts</vt:lpstr>
      <vt:lpstr>SIMPLE &amp; SEP Roth IRAs</vt:lpstr>
      <vt:lpstr>Catch-up Elective Deferrals Limited to Regular Contribution Limit</vt:lpstr>
      <vt:lpstr>Roth Employer Match</vt:lpstr>
      <vt:lpstr>Charitable Easements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AMERICAN RETIREMENT NOW The EARN Act (aka SECURE 2.0)</dc:title>
  <dc:creator>Grant Keebler</dc:creator>
  <cp:lastModifiedBy>Jason Gucciardo</cp:lastModifiedBy>
  <cp:revision>9</cp:revision>
  <cp:lastPrinted>2022-12-21T22:41:13Z</cp:lastPrinted>
  <dcterms:created xsi:type="dcterms:W3CDTF">2022-06-20T17:06:47Z</dcterms:created>
  <dcterms:modified xsi:type="dcterms:W3CDTF">2023-01-13T19:03:46Z</dcterms:modified>
</cp:coreProperties>
</file>